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2"/>
  </p:notesMasterIdLst>
  <p:sldIdLst>
    <p:sldId id="256" r:id="rId2"/>
    <p:sldId id="271" r:id="rId3"/>
    <p:sldId id="356" r:id="rId4"/>
    <p:sldId id="272" r:id="rId5"/>
    <p:sldId id="269" r:id="rId6"/>
    <p:sldId id="461" r:id="rId7"/>
    <p:sldId id="273" r:id="rId8"/>
    <p:sldId id="274" r:id="rId9"/>
    <p:sldId id="462" r:id="rId10"/>
    <p:sldId id="438" r:id="rId11"/>
    <p:sldId id="463" r:id="rId12"/>
    <p:sldId id="464" r:id="rId13"/>
    <p:sldId id="482" r:id="rId14"/>
    <p:sldId id="483" r:id="rId15"/>
    <p:sldId id="270" r:id="rId16"/>
    <p:sldId id="460" r:id="rId17"/>
    <p:sldId id="275" r:id="rId18"/>
    <p:sldId id="276" r:id="rId19"/>
    <p:sldId id="467" r:id="rId20"/>
    <p:sldId id="468" r:id="rId21"/>
    <p:sldId id="469" r:id="rId22"/>
    <p:sldId id="280" r:id="rId23"/>
    <p:sldId id="281" r:id="rId24"/>
    <p:sldId id="439" r:id="rId25"/>
    <p:sldId id="437" r:id="rId26"/>
    <p:sldId id="294" r:id="rId27"/>
    <p:sldId id="450" r:id="rId28"/>
    <p:sldId id="470" r:id="rId29"/>
    <p:sldId id="484" r:id="rId30"/>
    <p:sldId id="472" r:id="rId31"/>
    <p:sldId id="485" r:id="rId32"/>
    <p:sldId id="474" r:id="rId33"/>
    <p:sldId id="476" r:id="rId34"/>
    <p:sldId id="290" r:id="rId35"/>
    <p:sldId id="477" r:id="rId36"/>
    <p:sldId id="478" r:id="rId37"/>
    <p:sldId id="479" r:id="rId38"/>
    <p:sldId id="436" r:id="rId39"/>
    <p:sldId id="43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80" r:id="rId49"/>
    <p:sldId id="305" r:id="rId50"/>
    <p:sldId id="494" r:id="rId51"/>
    <p:sldId id="495" r:id="rId52"/>
    <p:sldId id="496" r:id="rId53"/>
    <p:sldId id="481" r:id="rId54"/>
    <p:sldId id="497" r:id="rId55"/>
    <p:sldId id="433" r:id="rId56"/>
    <p:sldId id="498" r:id="rId57"/>
    <p:sldId id="499" r:id="rId58"/>
    <p:sldId id="500" r:id="rId59"/>
    <p:sldId id="501" r:id="rId60"/>
    <p:sldId id="502" r:id="rId61"/>
    <p:sldId id="503" r:id="rId62"/>
    <p:sldId id="504" r:id="rId63"/>
    <p:sldId id="505" r:id="rId64"/>
    <p:sldId id="506" r:id="rId65"/>
    <p:sldId id="507" r:id="rId66"/>
    <p:sldId id="508" r:id="rId67"/>
    <p:sldId id="509" r:id="rId68"/>
    <p:sldId id="510" r:id="rId69"/>
    <p:sldId id="511" r:id="rId70"/>
    <p:sldId id="512" r:id="rId71"/>
    <p:sldId id="513" r:id="rId72"/>
    <p:sldId id="514" r:id="rId73"/>
    <p:sldId id="515" r:id="rId74"/>
    <p:sldId id="516" r:id="rId75"/>
    <p:sldId id="517" r:id="rId76"/>
    <p:sldId id="518" r:id="rId77"/>
    <p:sldId id="519" r:id="rId78"/>
    <p:sldId id="520" r:id="rId79"/>
    <p:sldId id="453" r:id="rId80"/>
    <p:sldId id="521" r:id="rId81"/>
    <p:sldId id="522" r:id="rId82"/>
    <p:sldId id="523" r:id="rId83"/>
    <p:sldId id="524" r:id="rId84"/>
    <p:sldId id="525" r:id="rId85"/>
    <p:sldId id="526" r:id="rId86"/>
    <p:sldId id="527" r:id="rId87"/>
    <p:sldId id="419" r:id="rId88"/>
    <p:sldId id="420" r:id="rId89"/>
    <p:sldId id="421" r:id="rId90"/>
    <p:sldId id="451" r:id="rId9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3827" autoAdjust="0"/>
  </p:normalViewPr>
  <p:slideViewPr>
    <p:cSldViewPr>
      <p:cViewPr>
        <p:scale>
          <a:sx n="140" d="100"/>
          <a:sy n="140" d="100"/>
        </p:scale>
        <p:origin x="2262" y="16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8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квалификации педагогических работников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913163668255911E-2"/>
          <c:y val="0.22119343151270404"/>
          <c:w val="0.9830868363317441"/>
          <c:h val="0.758650600951539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квалификации педагогических работников</c:v>
                </c:pt>
              </c:strCache>
            </c:strRef>
          </c:tx>
          <c:explosion val="31"/>
          <c:dPt>
            <c:idx val="0"/>
            <c:explosion val="0"/>
          </c:dPt>
          <c:dLbls>
            <c:dLbl>
              <c:idx val="2"/>
              <c:layout>
                <c:manualLayout>
                  <c:x val="0.14237813582788214"/>
                  <c:y val="7.764218233527731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Первая категория</c:v>
                </c:pt>
                <c:pt idx="1">
                  <c:v>Высшая категория</c:v>
                </c:pt>
                <c:pt idx="2">
                  <c:v>Без категории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0.44000000000000022</c:v>
                </c:pt>
                <c:pt idx="1">
                  <c:v>0.28000000000000008</c:v>
                </c:pt>
                <c:pt idx="2">
                  <c:v>0.28000000000000008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Возрастной состав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148636264101667E-3"/>
          <c:y val="0.13800769000643551"/>
          <c:w val="0.86784900365771778"/>
          <c:h val="0.694573788980023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-0.28702129342016691"/>
                  <c:y val="5.6723213574701538E-2"/>
                </c:manualLayout>
              </c:layout>
              <c:spPr/>
              <c:txPr>
                <a:bodyPr/>
                <a:lstStyle/>
                <a:p>
                  <a:pPr>
                    <a:defRPr sz="1050"/>
                  </a:pPr>
                  <a:endParaRPr lang="ru-RU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0.13889546719004739"/>
                  <c:y val="-0.2788439808965863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13127723097112895"/>
                  <c:y val="0.11345587393120914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Свыше 55 лет</c:v>
                </c:pt>
                <c:pt idx="1">
                  <c:v>От 35 до 55 лет</c:v>
                </c:pt>
                <c:pt idx="2">
                  <c:v>до 30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0.44</c:v>
                </c:pt>
                <c:pt idx="2">
                  <c:v>0.16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Стаж работы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811723707602004E-2"/>
          <c:y val="0.1934994185270629"/>
          <c:w val="0.92218827629239863"/>
          <c:h val="0.8065005814729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 работы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-9.8150584537138444E-2"/>
                  <c:y val="-0.1725687758564813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7247469507528931"/>
                  <c:y val="-0.1836554868167697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9394745788153897"/>
                  <c:y val="0.10692637933006689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Свыше 25 лет</c:v>
                </c:pt>
                <c:pt idx="1">
                  <c:v>до 5 лет</c:v>
                </c:pt>
                <c:pt idx="2">
                  <c:v>от 35 до 55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0.60000000000000064</c:v>
                </c:pt>
                <c:pt idx="1">
                  <c:v>0.12000000000000002</c:v>
                </c:pt>
                <c:pt idx="2">
                  <c:v>0.28000000000000008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Математика</a:t>
            </a:r>
            <a:r>
              <a:rPr lang="ru-RU" dirty="0"/>
              <a:t> </a:t>
            </a:r>
          </a:p>
        </c:rich>
      </c:tx>
    </c:title>
    <c:view3D>
      <c:rotX val="30"/>
      <c:perspective val="30"/>
    </c:view3D>
    <c:plotArea>
      <c:layout/>
      <c:pie3DChart>
        <c:varyColors val="1"/>
        <c:dLbls>
          <c:showPercent val="1"/>
        </c:dLbls>
      </c:pie3DChart>
      <c:spPr>
        <a:noFill/>
        <a:ln w="25400">
          <a:noFill/>
        </a:ln>
      </c:spPr>
    </c:plotArea>
    <c:legend>
      <c:legendPos val="t"/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Русский язык </a:t>
            </a:r>
          </a:p>
        </c:rich>
      </c:tx>
    </c:title>
    <c:view3D>
      <c:rotX val="30"/>
      <c:perspective val="30"/>
    </c:view3D>
    <c:plotArea>
      <c:layout/>
      <c:pie3DChart>
        <c:varyColors val="1"/>
        <c:dLbls>
          <c:showPercent val="1"/>
        </c:dLbls>
      </c:pie3DChart>
    </c:plotArea>
    <c:legend>
      <c:legendPos val="t"/>
    </c:legend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C2EFBB-F129-4738-A62F-5FFF9C8C683A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2F69A6-06FA-4F6D-82ED-9BA16E66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AB1D5-6318-4F26-8B14-386FABB2A40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EA8F00-0576-4112-A0AF-D752DD6FB92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75CD3-599A-441F-97A2-33A29F8E2E1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CFFD4-7E8C-43DE-81E6-DEE11DE0635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1E043-77B5-4EB5-9DC8-B6E70CAB447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1345B-1041-46D3-9377-DC9C495175F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45FBCD-24C3-4712-A484-82356B11EA5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2F69A6-06FA-4F6D-82ED-9BA16E66EF9D}" type="slidenum">
              <a:rPr lang="ru-RU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35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52B87A-8101-4BFA-B202-0195499B1112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66E803-EA9C-437B-AF22-D9B07C0F7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95A3-F69C-42EC-A17D-DDD7B68DE25C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A334-9772-4020-B194-6D31104C6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4D32-19A6-4343-AE2C-1293D9993164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ECE4-B892-47A0-A66B-A5339CCA0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31C7-A0D6-4D02-AA30-01D66AACA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18A1-AEFC-4B4A-AE81-7E5B656462B4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3DA0-5F3F-4733-8011-4B89FA08A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037B8-259F-4322-ADD8-A4A2C1DFE42C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C6B4E9-A75D-4EDD-9E5C-7AF820EC4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BEE51A-D8E9-474D-9AC9-B46C002230E1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AE362-E090-46E3-ABDD-936EDD73D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482311-49BE-4FE3-A324-02B7F4FE4C40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56942D-EBCD-4F19-B3BF-C953BDE5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F7ED7-C416-40F9-B8F6-D6B709259C60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C95447-638F-4872-BE7B-578459B83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5304-83FB-4436-858B-8394BE3C969C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AF79-078A-4F09-BCA2-654F5B738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1C369C-AB9B-44A8-BF89-4494509079A4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C08028-D7BF-40C6-8094-3B8CC0CAB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F0D294-200E-4360-A18E-F6C35871084A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50A8BB-B3DC-4DFC-99F0-B074F192D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1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0E9953-61D3-4886-9A93-392670CA42E0}" type="datetimeFigureOut">
              <a:rPr lang="ru-RU"/>
              <a:pPr>
                <a:defRPr/>
              </a:pPr>
              <a:t>11.10.2017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84F645-2103-4AEE-B6DE-328064E1B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67" r:id="rId2"/>
    <p:sldLayoutId id="2147484972" r:id="rId3"/>
    <p:sldLayoutId id="2147484973" r:id="rId4"/>
    <p:sldLayoutId id="2147484974" r:id="rId5"/>
    <p:sldLayoutId id="2147484975" r:id="rId6"/>
    <p:sldLayoutId id="2147484968" r:id="rId7"/>
    <p:sldLayoutId id="2147484976" r:id="rId8"/>
    <p:sldLayoutId id="2147484977" r:id="rId9"/>
    <p:sldLayoutId id="2147484969" r:id="rId10"/>
    <p:sldLayoutId id="2147484970" r:id="rId11"/>
    <p:sldLayoutId id="21474849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ousoh23belovo@yandex.ru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11300" y="1752600"/>
            <a:ext cx="7632700" cy="29725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ПУБЛИЧНЫЙ  ДОКЛАД  </a:t>
            </a:r>
            <a:r>
              <a:rPr lang="ru-RU" sz="2800" b="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«Основная общеобразовательная </a:t>
            </a:r>
            <a:br>
              <a:rPr lang="ru-RU" sz="2800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latin typeface="Times New Roman" pitchFamily="18" charset="0"/>
                <a:cs typeface="Times New Roman" pitchFamily="18" charset="0"/>
              </a:rPr>
              <a:t>школа № 23 города  Белово»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>
                <a:latin typeface="Times New Roman" pitchFamily="18" charset="0"/>
                <a:cs typeface="Times New Roman" pitchFamily="18" charset="0"/>
              </a:rPr>
              <a:t>Кемеровской области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2016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учебный год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54587"/>
          </a:xfrm>
        </p:spPr>
        <p:txBody>
          <a:bodyPr/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условия для качественной реализации основных образовательных программ начального и основного общего образования;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Повысить эффективность использования метода проектов при организации урочной и внеурочной деятельности обучающихся;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качественное прохождение промежуточной и итоговой аттестации учащихся;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Содействовать расширению компетенций педагогов в соответствии с требованиями профессиональных стандартов;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Усилить роль семьи в воспитании и обучении детей, активнее привлекать родителей к организации учебно-воспитательного процесса;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 учащихся потребность в здоровом образе жизни, формировать их гражданскую сознательность.</a:t>
            </a:r>
          </a:p>
          <a:p>
            <a:pPr marL="452437" indent="-342900" algn="just">
              <a:buFont typeface="Wingdings 3" pitchFamily="18" charset="2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571625"/>
          <a:ext cx="8715440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94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00132">
                <a:tc gridSpan="8"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01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Кол-во уч-ся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49762"/>
          </a:xfrm>
        </p:spPr>
        <p:txBody>
          <a:bodyPr/>
          <a:lstStyle/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1августа 2013 года   количество учащихся по школе  составило  333  чел. (включая будущих первоклассников)</a:t>
            </a:r>
          </a:p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1 августа 2014 года количество учащихся по школе составило 340 чел. (включая будущих первоклассников)</a:t>
            </a:r>
          </a:p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1 августа 2015 года количество учащихся по школе  составило  353  чел. (включая будущих первоклассников)</a:t>
            </a:r>
          </a:p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1 августа 2016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учащихся по школе  составило  373  чел. (включая будущих первоклассников)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Сравнительный анализ контингента учащихся по учебным годам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4" name="WordArt 32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010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портрет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ООШ №23 города Белово</a:t>
            </a:r>
          </a:p>
        </p:txBody>
      </p:sp>
      <p:graphicFrame>
        <p:nvGraphicFramePr>
          <p:cNvPr id="29141" name="Group 469"/>
          <p:cNvGraphicFramePr>
            <a:graphicFrameLocks noGrp="1"/>
          </p:cNvGraphicFramePr>
          <p:nvPr/>
        </p:nvGraphicFramePr>
        <p:xfrm>
          <a:off x="179512" y="1484784"/>
          <a:ext cx="8748463" cy="4473445"/>
        </p:xfrm>
        <a:graphic>
          <a:graphicData uri="http://schemas.openxmlformats.org/drawingml/2006/table">
            <a:tbl>
              <a:tblPr/>
              <a:tblGrid>
                <a:gridCol w="897286"/>
                <a:gridCol w="1046930"/>
                <a:gridCol w="1420607"/>
                <a:gridCol w="897286"/>
                <a:gridCol w="822512"/>
                <a:gridCol w="822512"/>
                <a:gridCol w="1046834"/>
                <a:gridCol w="897725"/>
                <a:gridCol w="896771"/>
              </a:tblGrid>
              <a:tr h="2690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Категория учащихся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3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многодетных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малообеспеченных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опекаемых семей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инвалиды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«группы риска»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из семей находящихся в социально-опасном положении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Учащиеся состоящие на ВШУ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Учащиеся  (семьи учащихся) состоящие на учете в ПДН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01.09.2013г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 учащихся (16%)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 учащихся (15,8%)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учащихся (7%)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учащихся (1%)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(3%)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учащихся (2%)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учащихся (2,5%)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01.09.2014г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 учащихся (11%)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 учащихся (13,5%)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 учащийся (7%)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учащихся (1,2%)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(3%)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учащихся (1,2%)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учащихся (2%)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01.09.2015г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 учащихся (16%)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97 учащихся (27%)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 учащихся (4,8%)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учащихся (1,2%)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учащихся (0,9%)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учащихся (1,2 %)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(0,6%)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(0,6%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01.09.2016г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 учащийся (12%)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 учащихся (13%)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учащихся (2%)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учащихся (0,8%)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учащихся (2%)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учащихся (11%)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 31.06.2017г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 учащихся (13,4%)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 учащихся (14,2%)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(2,7%)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учащихся (0,5%)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учащихся (2,7%)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учащихся (1,6%)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учащихся (4,9%)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учащихся (0,8%)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Ежегодно учащимся из многодетных, малообеспеченных семей, учащихся состоящих на разных уровнях внутри школьного учета оказывается материальная помощь при подготовке к началу нового учебного года, при организации бесплатного льготного питания, организации летнего отдыха и временной занятости в летний период.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Так для подготовки к началу 2016 – 2017 учебного года в рамках областной акции «Первое сентября каждому школьнику» была оказана материальная помощь троим учащимся из многодетных малообеспеченных семей на сумму 5000 руб. В рамках городской акции «Помоги собраться в школу» 10 учащихся школы получили сертификаты на приобретение канцелярских товаров на 500 руб.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34 учащихся школы из многодетных, малообеспеченных семей и социально-опасных семей состоящих на учете в ПДН получили новогодние подарки в рамках акции «Подарок Деда Мороза».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12 учащихся школы из многодетных и малообеспеченных семей, имеющие особые заслуги в учении, губернаторские стипендиаты «Отличники учебы и др. получили велосипеды в рамках региональной акции «1000 велосипедов детям Кузбасса».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В связи с трудным положением семей учащихся, в течение учебного года была оказана помощь в виде временного размещения учащихся в ЦСРН «Теплый дом». Двое детей, учащихся МБОУ ООШ №23 города Белово из семьи, состоящей на учете в ПДН, получили бесплатные льготные путевки в летний оздоровительный лагерь «Молодежный».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С 01.06.2017 года трое учащихся состоящих на ВШУ были временно трудоустроены в МБОУ ООШ №23 города Белово («Трудовая бригада»).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</a:rPr>
              <a:t>Так же в течение июня 2017 года 80 учащихся были организованы для оздоровления в летнем лагере МБОУ ООШ №23 города Белово.</a:t>
            </a: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971600" y="260648"/>
            <a:ext cx="6697662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учащихся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состоящих на внутришкольном учете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509746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16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Организационная структура управления образовательного учреждения направлена на создание единого образовательного коллектива единомышленников.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Управление школой осуществляется на основе гласности, демократии, самоуправления, взаимодействия с общественностью.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управления  ОУ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764704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Директор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501008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Детское самоуправление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84784"/>
            <a:ext cx="18002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Управляющий совет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484784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Педагогический  совет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36912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собрание трудового коллектива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484784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</a:t>
            </a:r>
            <a:r>
              <a:rPr lang="ru-RU" dirty="0"/>
              <a:t>ктора по УВР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988840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ВР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492896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АХР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996952"/>
            <a:ext cx="43204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Заместитель директора по БЖ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4581128"/>
            <a:ext cx="14401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 «Радуга</a:t>
            </a:r>
            <a:r>
              <a:rPr lang="ru-RU" dirty="0"/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4509120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ДЮО «Поколение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077072"/>
            <a:ext cx="18722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Методический совет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4077072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объединения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0"/>
            <a:ext cx="82809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управления  ОУ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</a:rPr>
              <a:t>		Эффективное функционирование образовательного учреждения возможно только при наличии четкой и спланированной системы управления.</a:t>
            </a:r>
          </a:p>
          <a:p>
            <a:pPr algn="just"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</a:rPr>
              <a:t>   Наша школа – сложное высокоорганизованное учреждение, управление которым строится на четких принципах единомыслия и самоуправления.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</a:rPr>
              <a:t>  Постоянно действующим органом управления учреждением является </a:t>
            </a:r>
            <a:r>
              <a:rPr lang="ru-RU" sz="1600" b="1" dirty="0">
                <a:latin typeface="Times New Roman" pitchFamily="18" charset="0"/>
              </a:rPr>
              <a:t>Педагогический совет</a:t>
            </a:r>
            <a:r>
              <a:rPr lang="ru-RU" sz="1600" dirty="0">
                <a:latin typeface="Times New Roman" pitchFamily="18" charset="0"/>
              </a:rPr>
              <a:t>, заседания которого проходят один раз в четверть. Производственные вопросы и вопросы текущей педагогической деятельности рассматриваются на </a:t>
            </a:r>
            <a:r>
              <a:rPr lang="ru-RU" sz="1600" b="1" dirty="0">
                <a:latin typeface="Times New Roman" pitchFamily="18" charset="0"/>
              </a:rPr>
              <a:t>совещаниях при директоре</a:t>
            </a:r>
            <a:r>
              <a:rPr lang="ru-RU" sz="1600" dirty="0">
                <a:latin typeface="Times New Roman" pitchFamily="18" charset="0"/>
              </a:rPr>
              <a:t>. Научно-методическую работу координирует </a:t>
            </a:r>
            <a:r>
              <a:rPr lang="ru-RU" sz="1600" b="1" dirty="0">
                <a:latin typeface="Times New Roman" pitchFamily="18" charset="0"/>
              </a:rPr>
              <a:t>Методический совет.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</a:rPr>
              <a:t>   Вопросы организационного характера решаются </a:t>
            </a:r>
            <a:r>
              <a:rPr lang="ru-RU" sz="1600" b="1" dirty="0">
                <a:latin typeface="Times New Roman" pitchFamily="18" charset="0"/>
              </a:rPr>
              <a:t>общим собранием трудового коллектива</a:t>
            </a:r>
            <a:r>
              <a:rPr lang="ru-RU" sz="1600" dirty="0">
                <a:latin typeface="Times New Roman" pitchFamily="18" charset="0"/>
              </a:rPr>
              <a:t> образовательного учреждения. Функционирует и ведет активную работу </a:t>
            </a:r>
            <a:r>
              <a:rPr lang="ru-RU" sz="1600" b="1" dirty="0">
                <a:latin typeface="Times New Roman" pitchFamily="18" charset="0"/>
              </a:rPr>
              <a:t>профсоюзный комитет</a:t>
            </a:r>
            <a:r>
              <a:rPr lang="ru-RU" sz="1600" dirty="0">
                <a:latin typeface="Times New Roman" pitchFamily="18" charset="0"/>
              </a:rPr>
              <a:t>, осуществляющий общественный контроль соблюдения трудового законодательства.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</a:rPr>
              <a:t>  В школе работает </a:t>
            </a:r>
            <a:r>
              <a:rPr lang="ru-RU" sz="1600" b="1" dirty="0">
                <a:latin typeface="Times New Roman" pitchFamily="18" charset="0"/>
              </a:rPr>
              <a:t>Управляющий совет,</a:t>
            </a:r>
            <a:r>
              <a:rPr lang="ru-RU" sz="1600" dirty="0">
                <a:latin typeface="Times New Roman" pitchFamily="18" charset="0"/>
              </a:rPr>
              <a:t>  который является некоммерческой организацией самоуправления широкой общественности, созданной Учредителем школы, педагогами, учениками и родителями, т.е. гражданами, заинтересованными во всесторонней помощи, поддержке и содействии образовательному учреждению во всех сферах его деятельности. </a:t>
            </a:r>
            <a:r>
              <a:rPr lang="ru-RU" sz="1600" b="1" dirty="0">
                <a:latin typeface="Times New Roman" pitchFamily="18" charset="0"/>
              </a:rPr>
              <a:t>Классные  родительские комитеты  </a:t>
            </a:r>
            <a:r>
              <a:rPr lang="ru-RU" sz="1600" dirty="0">
                <a:latin typeface="Times New Roman" pitchFamily="18" charset="0"/>
              </a:rPr>
              <a:t>активно сотрудничают со школой по вопросам оказания помощи в воспитании и обучении учащихся.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</a:rPr>
              <a:t>   Одной из составляющих структуры управления школой является </a:t>
            </a:r>
            <a:r>
              <a:rPr lang="ru-RU" sz="1600" b="1" dirty="0">
                <a:latin typeface="Times New Roman" pitchFamily="18" charset="0"/>
              </a:rPr>
              <a:t>орган ученического самоуправления</a:t>
            </a:r>
            <a:r>
              <a:rPr lang="ru-RU" sz="1600" dirty="0">
                <a:latin typeface="Times New Roman" pitchFamily="18" charset="0"/>
              </a:rPr>
              <a:t> – детская общественная организация «Поколение </a:t>
            </a:r>
            <a:r>
              <a:rPr lang="en-US" sz="1600" dirty="0">
                <a:latin typeface="Times New Roman" pitchFamily="18" charset="0"/>
              </a:rPr>
              <a:t>NEXT</a:t>
            </a:r>
            <a:r>
              <a:rPr lang="ru-RU" sz="1600" dirty="0">
                <a:latin typeface="Times New Roman" pitchFamily="18" charset="0"/>
              </a:rPr>
              <a:t>», деятельность которой осуществляется через Совет актива учащихся школы.</a:t>
            </a:r>
          </a:p>
          <a:p>
            <a:pPr>
              <a:buFont typeface="Wingdings 3" pitchFamily="18" charset="2"/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ООШ №23 города Белово сотрудничает со следующими учреждениями: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Управление образования Администрации Беловского городского округа,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ДПО (ПК)С «Информационно-методический центр города Белово»,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ГОУ СПО 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медицинский колледж», 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ГОУ СПО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политехнический колледж»,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ООО  «Шахта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None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Культурный  центр «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Беловское городское отделение 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Кемеровского регионального общественного движения «Ветераны Комсомола»,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Совет ветеранов ООО  «Шахта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Кемеровской региональной общественной организации ветеранов войны и труда «Ветеран»,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Спортивный комплекс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ДОД Детская школа искусств №12, 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ДОД Детская художественная школа №3, </a:t>
            </a:r>
          </a:p>
          <a:p>
            <a:pPr algn="ctr"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МДОУ «Детский  сад №31 «Зайчик»,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МДОУ «Детский сад №57 «Никитка»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/>
          </a:p>
          <a:p>
            <a:pPr algn="just">
              <a:buFont typeface="Wingdings 3" pitchFamily="18" charset="2"/>
              <a:buNone/>
              <a:defRPr/>
            </a:pPr>
            <a:endParaRPr lang="ru-RU" sz="1600" b="1" dirty="0"/>
          </a:p>
          <a:p>
            <a:pPr algn="ctr">
              <a:buFont typeface="Wingdings 3" pitchFamily="18" charset="2"/>
              <a:buNone/>
              <a:defRPr/>
            </a:pPr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Социальное</a:t>
            </a:r>
            <a:r>
              <a:rPr lang="ru-RU" dirty="0"/>
              <a:t> партнерство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17048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структуры управления школой способствует эффективной реализации новых направлений деятельности, реализуемых в школе: внедрение ФГОС основного общего образования,  введение профессионального стандарта «Педагог», развитие школьной оценки качества образования.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Непосредственное управление педагогическим процессом реализуют директор школы и его заместители по учебно-воспитательной и воспитательной работе. В школе работает трудолюбивый, доброжелательный, творческий коллектив педагогов.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  <a:defRPr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/>
              <a:t>Кадровое обеспечение образовательного процесса</a:t>
            </a:r>
            <a:br>
              <a:rPr lang="ru-RU" sz="2400" dirty="0"/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48466"/>
              </p:ext>
            </p:extLst>
          </p:nvPr>
        </p:nvGraphicFramePr>
        <p:xfrm>
          <a:off x="539750" y="2708275"/>
          <a:ext cx="8135938" cy="3975064"/>
        </p:xfrm>
        <a:graphic>
          <a:graphicData uri="http://schemas.openxmlformats.org/drawingml/2006/table">
            <a:tbl>
              <a:tblPr/>
              <a:tblGrid>
                <a:gridCol w="7488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8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педагогов (включая директора и заместителей  по УВР,  ВР, БЖ)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знаком «Отличник народного просвещения»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нагрудным знаком «Почетный работник общего образования РФ»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Награждены  медалью   «За   достойное   воспитание   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 (педагогическое)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профессиональное (педагогическое)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высшую квалификационную категорию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первую квалификационную категорию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Прошли аттестацию на соответствие занимаемой должности учитель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 имеют  квалификационной категории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64096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17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характеристика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школы</a:t>
                      </a:r>
                      <a:endParaRPr lang="ru-RU" sz="20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 портрет ОУ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управления образовательным учреждением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партнерство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Кадровое обеспечение образовательного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Учебно-материальная база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реализации качественного образования и развития личности обучающихся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успеваемости за 3 года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ГИА 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33сл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ДОКЛАДА-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1331640" y="188640"/>
          <a:ext cx="6686153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3429000"/>
          <a:ext cx="4932040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707904" y="3501008"/>
          <a:ext cx="5436096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4533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Анализируя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вышеперечисленные данные, следует отметить что в МБОУ ООШ №23 города Белово работает высококвалифицированный педагогический коллектив 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72%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имеют квалификационную категорию). Средний возраст педагогов нашего образовательного учреждения составляет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47.6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лет. Достаточно высокий уровень квалификации педагогов, отсутствие текучести кадров позволяет коллективу стабильно  работать и решать учебно-воспитательные задачи.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 итогам аттестации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учебном году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высшую квалификационную категорию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Седельникова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С.О.,учитель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музыки , первую квалификационную категорию получили  Соколова Л.Г.,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начальных классов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Гелер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Н.И., учитель биологии.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табильный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высококвалифицированный педагогический коллектив школы обладает большим потенциалом  для реализации воспитательно-образовательных программ и внедрения инновационных проектов с целью повышения качества образования и подготовки учащихся к успешной социализации после окончания образовательного учреждения.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113337"/>
          </a:xfrm>
        </p:spPr>
        <p:txBody>
          <a:bodyPr/>
          <a:lstStyle/>
          <a:p>
            <a:pPr algn="ctr">
              <a:buNone/>
            </a:pPr>
            <a:r>
              <a:rPr lang="ru-RU" sz="1800" b="1" dirty="0"/>
              <a:t> В МБОУ ООШ №23 города Белово   - 17  учебных кабинетов:</a:t>
            </a:r>
            <a:endParaRPr lang="ru-RU" sz="1800" dirty="0"/>
          </a:p>
          <a:p>
            <a:pPr algn="just">
              <a:buFont typeface="Wingdings 3" pitchFamily="18" charset="2"/>
              <a:buNone/>
            </a:pPr>
            <a:r>
              <a:rPr lang="ru-RU" sz="1400" dirty="0"/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 кабинета начальных классов, 1 кабинет русского языка, 1 кабинет математики, 1 компьютерный класс, 1 кабинет истории и обществознания, 1 кабинет географии и биологии (с лабораторией), 1 кабинет физики  (с лабораторией), 1 кабинет химии (с лабораторией), 3 кабинета  иностранного языка, 1 кабинет музыки и ИЗО, кабинет технологии для девочек (с кулинарией), учебная мастерская для мальчиков.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Имеется столовая на 80 посадочных мест, библиотека (число книг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5893???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научно-педагогической и методической литературы – 600, фонд учебников –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2474???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  медицинский кабинет – 1, учительская – 1, музейный уголок – 1, административных кабинетов – 4.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Имеется спортивный зал и спортивная площадка, предназначенная для игры в мини-футбол, гимнастический турник, спортивные   лабиринт и  лестница.</a:t>
            </a:r>
          </a:p>
          <a:p>
            <a:pPr algn="just">
              <a:buFont typeface="Wingdings 3" pitchFamily="18" charset="2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школе создан кабинет  технической поддержки учебного процесса,  который оснащен мобильным компьютерным классом  и интерактивным комплексом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Помещения оснащены компьютерной техникой</a:t>
            </a:r>
          </a:p>
          <a:p>
            <a:pPr algn="just">
              <a:buFont typeface="Wingdings 3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библиотека –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компьютера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кабинет географии и биологии – компьютер и мультимедийный проектор;		административный блок – 3 компьютера  и  2-ноутбука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кабинете  информатики – 8 компьютеров, ноутбук,  мультимедийный проектор. </a:t>
            </a:r>
          </a:p>
          <a:p>
            <a:pPr algn="just">
              <a:buFont typeface="Wingdings 3" pitchFamily="18" charset="2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Все компьютеры  в компьютерном классе  подключены к локальной сети и имеют выход в Интернет.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материальная база </a:t>
            </a:r>
            <a:r>
              <a:rPr lang="ru-RU" sz="3200" dirty="0" err="1">
                <a:solidFill>
                  <a:srgbClr val="FF0000"/>
                </a:solidFill>
              </a:rPr>
              <a:t>костенкова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457825"/>
          </a:xfrm>
        </p:spPr>
        <p:txBody>
          <a:bodyPr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учебные кабинеты оснащены ТСО, в наличии УМК по всем предметам; ведется работа по усилению учебно-материальной базы кабинетов обществознания, истории, географии, биологии, химии,  физики, спортивного зала. 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Компьютерный класс, новая ученическая мебель,  лабораторное оборудование в кабинетах химии, физики, биологии, информатики, способствуют обеспечению доступности качественного образования.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школе имеется также 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немеловые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доски, два мультимедийных проектора, которые используется как  для проведения уроков, так и для организации конференций, родительских собраний, классных часов и т.д.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добровольным пожертвованиям родителей произведен косметический ремонт учебных кабинетов,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частичный ремонт1 этажа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пристройки, обеденного зала, питьевого режима, фасада здания.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База школьной библиотеки позволяет на 89%обеспечить учебниками учащихся МБОУ ООШ №23 города Белово. </a:t>
            </a:r>
          </a:p>
          <a:p>
            <a:pPr algn="just">
              <a:spcBef>
                <a:spcPct val="0"/>
              </a:spcBef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err="1" smtClean="0">
                <a:solidFill>
                  <a:srgbClr val="FF0000"/>
                </a:solidFill>
              </a:rPr>
              <a:t>Костенкова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школе имеется лицензированный медицинский блок (серия ЛО № 0006197), состоящий из смотрового и процедурного кабинетов, оснащенный современной медицинской техникой: ионизатором воздуха, передвижным кварцем, стерилизатором, ростомером, аппаратом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Ротта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тонометром, весами электронными и т.д.</a:t>
            </a:r>
            <a:r>
              <a:rPr lang="ru-RU" sz="2800" dirty="0"/>
              <a:t>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Лицензия на осуществление медицинской деятельности</a:t>
            </a:r>
          </a:p>
        </p:txBody>
      </p:sp>
      <p:pic>
        <p:nvPicPr>
          <p:cNvPr id="36867" name="Picture 2" descr="E:\лицензия мед.jpg"/>
          <p:cNvPicPr>
            <a:picLocks noChangeAspect="1" noChangeArrowheads="1"/>
          </p:cNvPicPr>
          <p:nvPr/>
        </p:nvPicPr>
        <p:blipFill>
          <a:blip r:embed="rId2" cstate="print"/>
          <a:srcRect l="952" t="2695" r="6189" b="3368"/>
          <a:stretch>
            <a:fillRect/>
          </a:stretch>
        </p:blipFill>
        <p:spPr bwMode="auto">
          <a:xfrm>
            <a:off x="1476375" y="1484313"/>
            <a:ext cx="32194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E:\лицензия мед2.jpg"/>
          <p:cNvPicPr>
            <a:picLocks noChangeAspect="1" noChangeArrowheads="1"/>
          </p:cNvPicPr>
          <p:nvPr/>
        </p:nvPicPr>
        <p:blipFill>
          <a:blip r:embed="rId3" cstate="print"/>
          <a:srcRect l="4761" t="5052" r="6665" b="4715"/>
          <a:stretch>
            <a:fillRect/>
          </a:stretch>
        </p:blipFill>
        <p:spPr bwMode="auto">
          <a:xfrm>
            <a:off x="4787900" y="1484313"/>
            <a:ext cx="325278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3863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ru-RU" sz="1600" b="1" dirty="0"/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Пищеблок школы оборудован специализированными устройствами: мармитами для первых блюд и вторых блюд, холодильниками,  морозильной камерой, кухонной посудой,  ваннами в цехах пищеблока,  производственными столами, посудомоечной  машиной, холодильными шкафами для хранения овощей.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средств федеральной субсидии «Модернизация региональной системы образования» школа приобрела мобильный компьютерный класс.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средства субвенций: в спортивный зал приобретены два спортивных комплекса, гимнастическое бревно, два мата,  приобретены парты и стулья в кабинет начальных классов, столы и стулья в обеденный зал,  в  компьютерный класс – 3 системных блока (5 обновлены запчастями),   4 телевизора, 4 системных блока  (для начальных классов); произведены работы по проведению локальной сети.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средства спонсоров:  произведен косметический ремонт лестниц школы, кабинета №1, установлена входная калитка, установлен козырек над входной дверью, отремонтировано  крыльцо. 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средства местного бюджета (по предписанию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в обеденном зале  проведен ремонт   холодного и горячего  водоснабжения, пол выстлан керамической плиткой,  установлены 2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электрополотенца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отремонтирован пол в цехах столовой, установлена раковина в варочном цехе (работы производил ООО «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БелРемСервис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директор 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Шмонин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И.А.). </a:t>
            </a: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программы социального партнерства между ООО «Шахта «</a:t>
            </a:r>
            <a:r>
              <a:rPr lang="ru-RU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Грамотеинская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и МБОУ ООШ №23 города Белово планируется  открыть школьный музей, именную аудиторию, оснастить спортивный зал школы и т.д.  -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Костенкова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428"/>
          </a:xfrm>
        </p:spPr>
        <p:txBody>
          <a:bodyPr/>
          <a:lstStyle/>
          <a:p>
            <a:pPr algn="just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пищеблоке школы имеются: мармит для вторых и первых блюд, холодильники, холодильные витрины,  морозильная камера, кухонная посуда,  ванны в цеха пищеблока, производственные столы,  посудомоечная машина,  протирочная машина, водонагреватели ,духовой шкаф. 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средства субвенций: приобретены парты и стулья в кабинет географии и биологии, компьютерный класс – 2 системных блока (3 обновлены запчастями),  мультимедийный проектор  и системный блок  (для кабинета географии и биологии); немелованная доска для кабинета физики, изо, английского языка произведены работы по проведению сети интернет в кабинет физики.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средства спонсоров: произведены работы по оштукатуриванию и выравниванию стен, отремонтирован пол в кабинете №1 и установлен мемориал «Никто не забыт, ничто не забыто» на территории  школы.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средства местного бюджета (по предписанию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 в актовом зале (2 этаж) проведен ремонт   пола и системы отопления, установлены пластиковые окна (работы производил ООО «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БелРемСервис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директор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Шмонин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И.А.).  -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Костенкова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1"/>
          <p:cNvSpPr>
            <a:spLocks noGrp="1"/>
          </p:cNvSpPr>
          <p:nvPr>
            <p:ph idx="1"/>
          </p:nvPr>
        </p:nvSpPr>
        <p:spPr>
          <a:xfrm>
            <a:off x="323850" y="692150"/>
            <a:ext cx="8640763" cy="5314950"/>
          </a:xfrm>
        </p:spPr>
        <p:txBody>
          <a:bodyPr/>
          <a:lstStyle/>
          <a:p>
            <a:pPr marL="1588" indent="195263"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Выдвинутая Президентом России Д.А. Медведевым 5 ноября 2008 г. национальная образовательная инициатива «Наша новая школа», легла в основу национальной образовательной стратегии на период до 2020 года. Школа стала приоритетной сферой государственного развития. Одним из основных направлений  модернизации образования  школы является система  оценки качества знаний.</a:t>
            </a:r>
          </a:p>
          <a:p>
            <a:pPr marL="73025" indent="827088"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Решая поставленные задачи, педагогический коллектив школы стремится создать систему обучения, обеспечивающую развитие каждого ученика в соответствии со склонностями, интересами и возможностями. Для этого, прежде всего, обеспечивается преемственность дошкольного и школьного (начального, основного) образования. С 01.09.2011 школа работает по ФГОС начального общего образования, с 01.09.2014 в школе веден ФГОС основного общего образования. </a:t>
            </a:r>
          </a:p>
          <a:p>
            <a:pPr marL="85725" indent="814388"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школе реализуются: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1. Основная образовательная программа начального общего образования 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Основная образовательная программа основного общего образования (в 5,6,7 классах)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 Программы для общеобразовательных учреждений. Используются  рабочие программы  элективных курсов в 8-9-х классах и курсах по выбору в 2-7 классах. Поэтапно увеличивается учебная нагрузка на учащихся, вводятся новые предметы. С 8 класса осуществляется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подготовка.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109537" indent="0" algn="just"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реализации качественного образования и развития личности учащихся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1"/>
          <p:cNvSpPr>
            <a:spLocks noGrp="1"/>
          </p:cNvSpPr>
          <p:nvPr>
            <p:ph idx="1"/>
          </p:nvPr>
        </p:nvSpPr>
        <p:spPr>
          <a:xfrm>
            <a:off x="250825" y="620713"/>
            <a:ext cx="8713788" cy="5256212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</a:rPr>
              <a:t>	Весь учебный материал, предусмотренный программами, в т.ч. практическая часть, изучен в полном объеме, соблюдается последовательность в изучении в том порядке, который определен в календарно-тематическом планировании по каждому предмету. </a:t>
            </a:r>
          </a:p>
          <a:p>
            <a:pPr marL="0" indent="0" algn="just">
              <a:buFont typeface="Wingdings 3" pitchFamily="18" charset="2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Анализ уровня учебных достижений учащихся МБОУ ООШ № 23 города Белово показал, что на конец учебного года освоили образовательные программы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364 ученика,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99,2%. Качественная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успеваемость по школе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понизилась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и составила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46,4%.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Допущены к государственной (итоговой) аттестации за курс основной школы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9-х классов.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успеваемости по школе за последние 4 года </a:t>
            </a:r>
            <a:r>
              <a:rPr lang="ru-RU" sz="2400" b="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708920"/>
          <a:ext cx="8352927" cy="3139568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4947"/>
                <a:gridCol w="1324947"/>
              </a:tblGrid>
              <a:tr h="44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2012-2013</a:t>
                      </a:r>
                      <a:endParaRPr kumimoji="0" lang="ru-RU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2015-2016</a:t>
                      </a:r>
                      <a:endParaRPr kumimoji="0" lang="ru-RU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  <a:defRPr/>
                      </a:pPr>
                      <a:r>
                        <a:rPr kumimoji="0" lang="ru-RU" sz="1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7318" marR="673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1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(общая успеваемость)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Оставлены на повторный курс обучения 11 человек 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2-8 классы), 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обучающаяся 9 класса оставлена на повторное обучение.</a:t>
                      </a: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Оставлены на повторный</a:t>
                      </a:r>
                      <a:r>
                        <a:rPr kumimoji="0" lang="ru-RU" sz="14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курс обучения 3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 и 9 классы).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Переведены условно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человека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и 3 классы)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99,2 %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Переведены условно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и 3 классы)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обучающихся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класса оставлены на повторное обучение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44,3%</a:t>
                      </a: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45,1%</a:t>
                      </a: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47,7%</a:t>
                      </a: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49,5%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196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46,4%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318" marR="67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04664"/>
          <a:ext cx="86409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0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выпускников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участия школьников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олимпиадах, конкурсах, конференциях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r>
                        <a:rPr lang="ru-RU" sz="2000" b="1" i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воспитательной работы</a:t>
                      </a:r>
                      <a:endParaRPr lang="ru-RU" sz="2000" b="1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питания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29600" cy="5040559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41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Аттестовано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Отличников (из них круглых)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Хорошистов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отличников и хорошистов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успев.,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успев. уч-ся (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перев)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общей успев.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6(6)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5(5)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5(5)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5(5)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4(4)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2(1)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2(2)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29(28)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8135" algn="l"/>
                          <a:tab pos="410210" algn="ctr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</a:t>
                      </a:r>
                      <a:r>
                        <a:rPr lang="ru-RU" sz="1600" b="1" baseline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Успеваемость учащихся по школе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052513"/>
          <a:ext cx="8353174" cy="532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2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4123"/>
                <a:gridCol w="1044123"/>
              </a:tblGrid>
              <a:tr h="415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учащихся на конец учебного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317 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1-х </a:t>
                      </a:r>
                      <a:r>
                        <a:rPr kumimoji="0" lang="ru-RU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256)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327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1-х </a:t>
                      </a:r>
                      <a:r>
                        <a:rPr kumimoji="0" lang="ru-RU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289)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1-х </a:t>
                      </a:r>
                      <a:r>
                        <a:rPr kumimoji="0" lang="ru-RU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271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(без 1-х </a:t>
                      </a:r>
                      <a:r>
                        <a:rPr kumimoji="0" lang="ru-RU" sz="16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257)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329 (без 1-х</a:t>
                      </a:r>
                      <a:r>
                        <a:rPr kumimoji="0"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классов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279)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341 (без 1-х классов 293)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367 (без 1-х классов 305)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2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14,7 %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(14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(16 чел)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(17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(17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(15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6,7 %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(13</a:t>
                      </a:r>
                      <a:r>
                        <a:rPr kumimoji="0"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(16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 классы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7,4 %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(12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5,8 %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4%(6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 чел)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(15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(13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(26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8,6 %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(25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9,9%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8,9</a:t>
                      </a:r>
                      <a:r>
                        <a:rPr kumimoji="0"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(23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8,9%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(25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(28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9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Губернаторские стипендиаты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7,3 %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(21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7,4%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 чел.)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7,3%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(23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(28 чел.)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087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успеваемости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40,2 %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43,9 %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44,3 %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45,1 %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47,7 %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49,5%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Отличники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15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4305300" y="1793875"/>
          <a:ext cx="4565650" cy="3302000"/>
        </p:xfrm>
        <a:graphic>
          <a:graphicData uri="http://schemas.openxmlformats.org/presentationml/2006/ole">
            <p:oleObj spid="_x0000_s37096" r:id="rId6" imgW="4566300" imgH="3304318" progId="">
              <p:embed/>
            </p:oleObj>
          </a:graphicData>
        </a:graphic>
      </p:graphicFrame>
      <p:graphicFrame>
        <p:nvGraphicFramePr>
          <p:cNvPr id="3075" name="Диаграмма 5"/>
          <p:cNvGraphicFramePr>
            <a:graphicFrameLocks/>
          </p:cNvGraphicFramePr>
          <p:nvPr/>
        </p:nvGraphicFramePr>
        <p:xfrm>
          <a:off x="323529" y="1412776"/>
          <a:ext cx="8352927" cy="3384376"/>
        </p:xfrm>
        <a:graphic>
          <a:graphicData uri="http://schemas.openxmlformats.org/presentationml/2006/ole">
            <p:oleObj spid="_x0000_s37097" r:id="rId7" imgW="4499238" imgH="3304318" progId="">
              <p:embed/>
            </p:oleObj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908720"/>
          <a:ext cx="8640960" cy="580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83"/>
                <a:gridCol w="945108"/>
                <a:gridCol w="945108"/>
                <a:gridCol w="945108"/>
                <a:gridCol w="1008115"/>
                <a:gridCol w="1403922"/>
                <a:gridCol w="1944216"/>
              </a:tblGrid>
              <a:tr h="354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  оценка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 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9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89,2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76,1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66,6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90,4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9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l"/>
                        </a:tabLs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1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8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4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7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36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Окружающий мир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4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«А»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4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«Б»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46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4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46">
                <a:tc gridSpan="7"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4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класс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 b="1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eaLnBrk="1" fontAlgn="t" hangingPunct="1"/>
            <a:endParaRPr lang="ru-RU"/>
          </a:p>
          <a:p>
            <a:pPr algn="ctr">
              <a:buFont typeface="Wingdings 3" pitchFamily="18" charset="2"/>
              <a:buNone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</a:rPr>
              <a:t>Результаты  государственной  итоговой  аттестации выпускников основной школы за </a:t>
            </a:r>
            <a:r>
              <a:rPr lang="ru-RU" sz="2200" dirty="0" smtClean="0">
                <a:solidFill>
                  <a:schemeClr val="tx1"/>
                </a:solidFill>
              </a:rPr>
              <a:t>2016 </a:t>
            </a:r>
            <a:r>
              <a:rPr lang="ru-RU" sz="2200" dirty="0">
                <a:solidFill>
                  <a:schemeClr val="tx1"/>
                </a:solidFill>
              </a:rPr>
              <a:t>– </a:t>
            </a:r>
            <a:r>
              <a:rPr lang="ru-RU" sz="2200" dirty="0" smtClean="0">
                <a:solidFill>
                  <a:schemeClr val="tx1"/>
                </a:solidFill>
              </a:rPr>
              <a:t>2017 </a:t>
            </a:r>
            <a:r>
              <a:rPr lang="ru-RU" sz="2200" dirty="0">
                <a:solidFill>
                  <a:schemeClr val="tx1"/>
                </a:solidFill>
              </a:rPr>
              <a:t>учебный год: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96752"/>
          <a:ext cx="8280920" cy="3995879"/>
        </p:xfrm>
        <a:graphic>
          <a:graphicData uri="http://schemas.openxmlformats.org/drawingml/2006/table">
            <a:tbl>
              <a:tblPr/>
              <a:tblGrid>
                <a:gridCol w="1512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9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0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9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56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6516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уч-ся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Сдавали  экзамен в форме ОГЭ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качест-ва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выпол-нения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Быкова С.Ш.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Романкова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А.Н.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Зайцева О.А.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Курочкина Е.В.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Новосельцева И.А.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Соковикова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Гелер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Н.И.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marL="0" indent="449263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Анализируя результаты ГИА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г., представленные в таблице, можно сделать следующие выводы:</a:t>
            </a: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снизилось количество неудовлетворительных отметок у учащихся по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математике и русскому языку, 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отсутствуют неудовлетворительные отметки по физике,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химии;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высокое качество знаний учащиеся показали по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русскому языку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60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и математике 63%;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наиболее востребованными среди предметов по выбору остаются обществознание,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информатика;</a:t>
            </a: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усилить контроль за преподаванием предмета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математика, химия, обществознание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учебном году.</a:t>
            </a:r>
          </a:p>
          <a:p>
            <a:pPr marL="0" indent="449263" algn="just">
              <a:buFont typeface="Wingdings 3" pitchFamily="18" charset="2"/>
              <a:buNone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449263"/>
            <a:endParaRPr lang="ru-RU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/>
              <a:t>Анализ результатов ГИА за </a:t>
            </a:r>
            <a:r>
              <a:rPr lang="ru-RU" sz="2400" dirty="0" smtClean="0"/>
              <a:t>2016 </a:t>
            </a:r>
            <a:r>
              <a:rPr lang="ru-RU" sz="2400" dirty="0"/>
              <a:t>– </a:t>
            </a:r>
            <a:r>
              <a:rPr lang="ru-RU" sz="2400" dirty="0" smtClean="0"/>
              <a:t>2017 </a:t>
            </a:r>
            <a:r>
              <a:rPr lang="ru-RU" sz="2400" dirty="0"/>
              <a:t>учебный год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641656" cy="3384218"/>
        </p:xfrm>
        <a:graphic>
          <a:graphicData uri="http://schemas.openxmlformats.org/drawingml/2006/table">
            <a:tbl>
              <a:tblPr/>
              <a:tblGrid>
                <a:gridCol w="2588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4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2015-2016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2016-2017 </a:t>
                      </a: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Качество,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Выполнение,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Качество,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Выполнение, %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 ГИА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5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5761038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Сравнивая данные, представленные в  таблице, можно отметить следующее: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русскому языку качественная  успеваемость повысилась с 44% до 60%;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повысилась качественная успеваемость по математике с 41% до 63%;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обществознанию качественная успеваемость повысилась с5% до 27%;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физике   качественная успеваемость повысилась с 20% до33%.</a:t>
            </a:r>
          </a:p>
          <a:p>
            <a:pPr algn="just">
              <a:buFont typeface="Wingdings 3" pitchFamily="18" charset="2"/>
              <a:buNone/>
            </a:pP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следующем 2017-2018 учебном году следует усилить контроль за подготовкой к государственной итоговой аттестации по математике, русскому языку, обществознанию, химии, физике, биологии, информатике.</a:t>
            </a:r>
          </a:p>
          <a:p>
            <a:pPr algn="just">
              <a:buFont typeface="Wingdings 3" pitchFamily="18" charset="2"/>
              <a:buNone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 </a:t>
            </a:r>
            <a:endParaRPr lang="ru-RU" sz="2000" b="1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530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социализации выпускников школы.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Выпускники школы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учебном году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человек:</a:t>
            </a:r>
          </a:p>
          <a:p>
            <a:pPr algn="ctr" eaLnBrk="1" hangingPunct="1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поступили в 10 класс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ctr" eaLnBrk="1" hangingPunct="1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поступили в колледжи –19 чел.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благоприятные результаты социализации выпускников влияет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работа. В течение года изучались запросы учащихся 8,9 классов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услуги, проводились индивидуальные и групповые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профконсультации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справочно-информационная работа, беседы.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Согласно плану по профориентации были проведены экскурсии в учебные заведения города Белово; учащиеся посетили  ярмарки профессий, проводимые Центром занятости населения г. Белово, организованы встречи со студентами, бывшими выпускниками школы;  тематические родительские собрания и др.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новом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учебном году  работа по профориентации будет продолжена. </a:t>
            </a:r>
          </a:p>
          <a:p>
            <a:pPr algn="just" eaLnBrk="1" hangingPunct="1"/>
            <a:endParaRPr lang="ru-RU" sz="1600" dirty="0"/>
          </a:p>
          <a:p>
            <a:pPr eaLnBrk="1" hangingPunct="1"/>
            <a:endParaRPr lang="ru-RU" sz="1600" dirty="0"/>
          </a:p>
          <a:p>
            <a:pPr eaLnBrk="1" hangingPunct="1">
              <a:buFont typeface="Wingdings 3" pitchFamily="18" charset="2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Результаты участия в олимпиадах и конкурсах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603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25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Ожгибесова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Ксения – 8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Всероссийской олимпиады школьников по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русскому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языку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Катаева Елизавета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– 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Всероссийской олимпиады школьников по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обществознанию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Соболева Алина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метапредметная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Стадград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Корнодуб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Вероника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метапредметная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Стадград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Пустогов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Никита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 федерального уровня 1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Берников Артем – 6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 3 степени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Гераскин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Артем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 3 степени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Зарипова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Алена– 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6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 1 степени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Кузнецова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Карина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– 1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1 степени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Маккеев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Александр – 1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05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 1 степени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Морякова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Екатерина – 5 класс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05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 2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Сарапулова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Анжелика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8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 1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Тесленко Сергей – 6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 1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Трусов Антон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 3 степени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229600" cy="551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4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08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Чемарин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Дмитрий –5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 3 степени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Куслий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Маргарита – 9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Диплом участника за лучший результат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на муниципальном уровне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Трусова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Виолетта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– 9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этап 1 Всероссийская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межпредметная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«Страна талантов»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Диплом участника за лучший результат на муниципальном уровне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Агапова Мария – 2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 Всероссийская олимпиада школьников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Мучкина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Татьяна – 2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 Всероссийская олимпиада школьников.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Устинова Анна – 2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 Всероссийская олимпиада школьников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Сторин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Захар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Корнодуб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Вероника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Варвара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7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Надточеев Александр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Савина Алина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Глушинская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Виктория –4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Попова Вероника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Зайцева Елизавета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Кира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Зимина Алена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Шкарупа Данила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участия в олимпиадах и  конкурсах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38687"/>
          </a:xfrm>
        </p:spPr>
        <p:txBody>
          <a:bodyPr/>
          <a:lstStyle/>
          <a:p>
            <a:pPr indent="449263" algn="just">
              <a:spcBef>
                <a:spcPct val="0"/>
              </a:spcBef>
              <a:buNone/>
            </a:pP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 ООШ </a:t>
            </a: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23 </a:t>
            </a:r>
            <a:r>
              <a:rPr 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Белово осуществляет обучение и воспитание учащихся, развивает их способности с учетом  физиологических, психологических, интеллектуальных особенностей, образовательных потребностей, личностных склонностей. Это достигается путем создания благоприятных условий для общеобразовательного, умственного, нравственного и физического развития каждого ребенка. </a:t>
            </a:r>
          </a:p>
          <a:p>
            <a:pPr indent="449263" algn="just">
              <a:spcBef>
                <a:spcPct val="0"/>
              </a:spcBef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Представленный  публичный доклад о проделанной работе за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учебный год подготовлен рабочей группой в составе:  директора школы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Валовой Н.Л.,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председателя управляющего совета –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Адигамова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Р.К., заместителя директора по УВР –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Бояндиной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В.Г., заместителя директора по УВР Денисенко Н.И., заместителя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директора по ВР – Кошкиной Л.В., заместителя директора по АХР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Костенковой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Е.В.  В работе принимали участие педагоги школы.</a:t>
            </a:r>
          </a:p>
          <a:p>
            <a:pPr indent="449263"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Настоящий публичный отчет предоставляет общественности информацию о деятельности МБОУ ООШ №23 города Белово, её потенциале, условиях функционирования, проблемах развития. В докладе представлены статистические данные, аналитические материалы и мониторинговые исследования.</a:t>
            </a:r>
          </a:p>
          <a:p>
            <a:pPr indent="449263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</a:endParaRPr>
          </a:p>
          <a:p>
            <a:pPr indent="449263">
              <a:buFont typeface="Wingdings 3" pitchFamily="18" charset="2"/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96752"/>
          <a:ext cx="8229600" cy="537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3888432"/>
                <a:gridCol w="188255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Богомолов Сергей – 2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Екатерина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Застрожникова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Дарья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Чиндяскина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Диана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Казакова Анастасия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Крых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Алина – 3класс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Кузнецов Николай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Моругина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Мария – 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Хохлова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Эвелина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Позыкаев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Ярослав - 4класс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Братцель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Роман – 4 класс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Ситников Антон –4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Бердинских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Роман–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Исайкин Егор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Богомолова Виктория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Швецова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Екатерина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Плюс (осенняя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Корнодуб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Вероника -3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Савина Алина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08720"/>
          <a:ext cx="8820472" cy="56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Моругина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Мария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Варвара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Язвенко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Мария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Кузнецов Николай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Виктория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Богомолова Виктория – 4класс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Попова Вероника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Хохлова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Эвелина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Зайцева Елизавета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«Юный предприниматель»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Варвара – 3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«Русский с Пушкиным» (осенняя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Чиндяскина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Диана – 3 класс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Братцель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Роман –4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Глушинская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Виктория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Хохлова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Эвелина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Ананина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Екатерина – 3класс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Сторин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Захар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Корнодуб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Вероника-3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Горбачева Дарья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Савина Алина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Федорова Мария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Моругина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Язвенко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Марина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3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980728"/>
          <a:ext cx="8820472" cy="56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Зайцева Елизавета – 4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Кира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Шкарупа Данила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Попова Вероника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Богомолова Виктория–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Оенняя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Савина Алина – 3класс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Варвара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Корнодуб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Вероника – 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Сторин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захар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– 3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Булатов Максим – 3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Надточеев Александр – 3 класс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Крых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Алина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Горбачева Дарья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Иванова Кира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Язвенко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Марина – 3класс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Кузнецов Николай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Лыхина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Варвара – 2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олимпиада на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(Зимняя сессия)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Корнодуб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Вероника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Казаков Глеб – 1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Макеев Александр – 1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Бобрышева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Алиса – 1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Богомолов Сергей – 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1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58568"/>
          <a:ext cx="8820472" cy="56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Позыкаев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Ярослав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– 4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Кира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Глушинская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Виктория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Булатов Максим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Казакова Анастасия – 3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Кузнецов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Николай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– 3класс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Чиндяскина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Диана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Гоф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Ефим –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Андреева Маргарита – 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Лыхина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Варвара – 2 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Смакотина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Алла – 2 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Митраков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Павел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Петенев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Егор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Юрин Максим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Попова Вероника – 4класс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Зайцева Елизавета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Зимина Алена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Хлопотина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Алена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Исайкин Егор–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Колмогоров Максим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Бердинских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Роман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Братцель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Роман – 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58568"/>
          <a:ext cx="8820472" cy="56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Куслий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Мария – 4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Пономарева Марина 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Шкарупа Данила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Веселов Никита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Хохлова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Эвелина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«Плюс»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Богомолов Сергей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2класс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Братцель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Роман – 4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Хохлова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Эвелина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Шкарупа Данила – 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Петенев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Егор – 4 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Митраков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Павел – 4 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Богомолова Виктория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Зайцева Елизавета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Позыкаев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Ярослав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Андреева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Маргарита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4класс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Надточеев Александр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Савина Алина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Казакова Анастасия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Горбачева Дарья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Ананина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Екатерина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Язвенко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Марина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Федорова Мария – 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58568"/>
          <a:ext cx="8820472" cy="56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292080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Кузнецов Николай – 3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Табакова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Варвара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Корнодуб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Вероника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Сторин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Захар – 3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Булатов Максим – 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Кутергина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Светлана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2класс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Ситников Антон– 4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Кира –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Макеев Александр – 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Бобрышева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Алиса – 1 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Казаков Глеб – 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Застрожникова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Дарья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Чиндяскина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Диана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Порошин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Кирил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Моругина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Мария – 3класс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Ярушкин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Никита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Еременко Егор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Суворовская Валерия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«Русский с Пушкиным»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(Весенняя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сессия)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Лыхина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Варвара – 2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«Счет на лету»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Застрожникова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Дарья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«Счет на лету»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Булатов Максим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Он–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лайн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учи.ру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«Счет на лету»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Казакова Анастасия – 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Международная олимпиада «Весна 2017» проекта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1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58568"/>
          <a:ext cx="8820472" cy="714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5184576"/>
                <a:gridCol w="14036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Иванова Кира – 3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Международная олимпиада «Весна 2017» проекта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Кира – 4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Международная олимпиада «Весна 2017» проекта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Костенецкий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Артемий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– 1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Международная олимпиада «Весна 2017» проекта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Стефашин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Кирилл – 5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Математический конкурс-игра «Кенгуру»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 место по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городу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Бугаева Любовь – 8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Математический конкурс-игра «Кенгуру»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 в регионе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Ожгибесова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Ксения – 8 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Математический конкурс-игра «Кенгуру»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место по городу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Ананина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Екатерина – 3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Международная  игра – конкурс «Русский медвежонок – 2016»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место по городу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Гоф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Ефим –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Международная  игра – конкурс «Русский медвежонок – 2016»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место по городу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Ярушкин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Никита – 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Моругина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Мария – 3 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Горбачева Дарья – 3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Галаков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Сергей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Чиндяскина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Диана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Емельянов Сергей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Ананина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Екатерина – 3класс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Трусов Антон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Зайферт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Юлия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Королева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Скороходов Данила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олимпиадах и 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836712"/>
          <a:ext cx="8820472" cy="565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112568"/>
                <a:gridCol w="140364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Филлипов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Сергей – 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Пустогов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Никита – 3 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Суворовская Валерия – 3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Соболева Алина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Гераськин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Артем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Моругина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Марина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Трусов Антон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Всероссийские спортивные соревнования школьников «Президентские состязания»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Ридель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Алина – 3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Всероссийская викторина «Знание английского языка»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Меньщикова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Антонина  - 6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 интеллектуальная  игра – конкурс «Австралия»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Хохлова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Эвелина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-4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 интеллектуальная  игра – конкурс «Австралия»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Крещук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Кира – 4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 интеллектуальная  игра – конкурс «Австралия»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Богомолова Виктория – 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 интеллектуальная  игра – конкурс «Австралия»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Костенецкий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Артемий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1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Международный конкурс «Мириады открытий» проекта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«По страницам ВОВ: битва за Ленинград»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Костенецкий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Артемий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1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Международный конкурс «Мириады открытий» проекта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 стране удивительных чисел»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Пульмановский Максим – 9 класс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 конкурс «Мой выбор» в номинации «Фото»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20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08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участника, 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Пульмановский Максим – 9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Муниципальный конкурс «Мой выбор»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 номинации «Лучший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слоган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Пульмановский Максим –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выставка прикладного искусства «Зеленый пояс Кузбасса»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Куценко Роман – 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6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Гороодские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соревнования среди учебных заведений г. Белово посвященных Дню Защитника Отечества (по стрельбе)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Трусова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Виолетта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– 7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Гороодские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соревнования среди учебных заведений г. Белово посвященных Дню Защитника Отечества (по стрельбе)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Глушинская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Виктория –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класс,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Шкарупа Данила – 4 класс,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Попова Вероника -4 класс,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Куслий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Маргарита – 4 класс,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Крещук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Кира – 4 класс,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Зацйцева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Елизавета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Городской конкурс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Евроклуба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«Творчество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Джанни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Родари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(команда младшей группы)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Зимина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Алена – 4 класс,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Хохлова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Эвелина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4 класс,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Братцель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Роман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4 класс,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Богомолова Виктория – 4 класс,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Ложкин Вадим – 4 класс,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Юрин Максим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конкурс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Евроклуба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«Творчество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Джанни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Родари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(команда младшей группы)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Призеры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Шкарупа Данила – 4 класс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конкурс творческих работ «Салют, Пионерия»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и олимпиадах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algn="just">
              <a:buFont typeface="Wingdings 3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Анализируя результаты участия школьников</a:t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олимпиадах, конкурсах, конференциях в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учебном году можно сделать следующие выводы: 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заинтересованности ребят  участием в конкурсах говорит повышающееся с каждым годом число учащихся – участников международных и всероссийских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конкурсов: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«Русский медвежонок»,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Кенгуру»,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Инфознайка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олимпиады на учи.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2) Участие в различных конкурсах, конференциях и олимпиадах предоставляет школьникам массу возможностей для их личностного роста и развития. Это и получение новых знаний, необходимых учащимся  для успехов в жизни, и для выбора профессии, и для подготовки к сдаче экзаменов, и для определения своих способностей и интересов, для приобретения самостоятельности мышления и действий.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Все вышеперечисленные победители и призеры награждены памятными дипломами, грамотами, сувенирами.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«Основная общеобразовательная школа №23 города Белово»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расположена по адресу: ул.Лесная, 1б,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Грамотеино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г.Белово,  Кемеровская область, 652614, Российская Федерация. </a:t>
            </a:r>
          </a:p>
          <a:p>
            <a:pPr algn="just"/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Год создания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декабрь 1959 г.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Работа в школе осуществляется в соответствии с действующим законодательством Российской Федерации, Кемеровской области. Деятельность школы регламентируется ее Уставом и локальными актами. Учредителем является Администрация Беловского городского округа, адрес Учредителя: улица Советская, 21, г. Белово, Кемеровская область.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Директор школы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Валова Наталья Леонидовна,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тел. 8(38452)68577, 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mousoh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23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belovo@yandex.ru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айт: 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edubel.ru/?site=0413&amp;uid=301247031250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Школа имеет 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лицензию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 осуществление образовательной деятельности по образовательным программам  серия А № 0002340  от 27 апреля   2012 года и  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свидетельство о государственной аккредитации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№ 2798 от 16.01.2015г.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Общая характеристика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 useBgFill="1">
        <p:nvSpPr>
          <p:cNvPr id="4" name="Заголовок 1"/>
          <p:cNvSpPr txBox="1">
            <a:spLocks/>
          </p:cNvSpPr>
          <p:nvPr/>
        </p:nvSpPr>
        <p:spPr>
          <a:xfrm>
            <a:off x="1475656" y="692696"/>
            <a:ext cx="5976664" cy="331236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воспитательной работы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2016-2017 учебный год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060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7030A0"/>
                </a:solidFill>
              </a:rPr>
              <a:t>Анализ воспитательной работы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 за </a:t>
            </a:r>
            <a:r>
              <a:rPr lang="ru-RU" sz="2400" dirty="0" smtClean="0">
                <a:solidFill>
                  <a:srgbClr val="7030A0"/>
                </a:solidFill>
              </a:rPr>
              <a:t>2016 </a:t>
            </a:r>
            <a:r>
              <a:rPr lang="ru-RU" sz="2400" dirty="0">
                <a:solidFill>
                  <a:srgbClr val="7030A0"/>
                </a:solidFill>
              </a:rPr>
              <a:t>– </a:t>
            </a:r>
            <a:r>
              <a:rPr lang="ru-RU" sz="2400" dirty="0" smtClean="0">
                <a:solidFill>
                  <a:srgbClr val="7030A0"/>
                </a:solidFill>
              </a:rPr>
              <a:t>2017 </a:t>
            </a:r>
            <a:r>
              <a:rPr lang="ru-RU" sz="2400" dirty="0">
                <a:solidFill>
                  <a:srgbClr val="7030A0"/>
                </a:solidFill>
              </a:rPr>
              <a:t>учебный год</a:t>
            </a:r>
          </a:p>
        </p:txBody>
      </p:sp>
      <p:sp>
        <p:nvSpPr>
          <p:cNvPr id="53251" name="Содержимое 1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4954588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1600" dirty="0"/>
              <a:t>В прошедшем </a:t>
            </a:r>
            <a:r>
              <a:rPr lang="ru-RU" sz="1600" dirty="0" smtClean="0"/>
              <a:t>2016-2017 </a:t>
            </a:r>
            <a:r>
              <a:rPr lang="ru-RU" sz="1600" dirty="0"/>
              <a:t>учебном году цель воспитательной работы заключалась в развитии личности учащегося; формировании его интеллектуального, нравственного, коммуникативного, физического потенциалов;  овладение целостной системой знаний об окружающем мире, практическими умениями и навыками, самопознанием и  саморазвитием.</a:t>
            </a:r>
          </a:p>
          <a:p>
            <a:pPr algn="just">
              <a:buFont typeface="Wingdings 3" pitchFamily="18" charset="2"/>
              <a:buNone/>
            </a:pPr>
            <a:endParaRPr lang="ru-RU" sz="1600" dirty="0"/>
          </a:p>
          <a:p>
            <a:pPr algn="just">
              <a:buFont typeface="Wingdings 3" pitchFamily="18" charset="2"/>
              <a:buNone/>
            </a:pPr>
            <a:r>
              <a:rPr lang="ru-RU" sz="1600" b="1" dirty="0"/>
              <a:t>Задачи воспитательной работы в </a:t>
            </a:r>
            <a:r>
              <a:rPr lang="ru-RU" sz="1600" b="1" dirty="0" smtClean="0"/>
              <a:t>2016 </a:t>
            </a:r>
            <a:r>
              <a:rPr lang="ru-RU" sz="1600" b="1" dirty="0"/>
              <a:t>- </a:t>
            </a:r>
            <a:r>
              <a:rPr lang="ru-RU" sz="1600" b="1" dirty="0" smtClean="0"/>
              <a:t>1217 </a:t>
            </a:r>
            <a:r>
              <a:rPr lang="ru-RU" sz="1600" b="1" dirty="0"/>
              <a:t>учебном году включали в себя следующие пункты</a:t>
            </a:r>
            <a:r>
              <a:rPr lang="ru-RU" sz="1600" dirty="0"/>
              <a:t>: </a:t>
            </a:r>
          </a:p>
          <a:p>
            <a:pPr algn="just"/>
            <a:r>
              <a:rPr lang="ru-RU" sz="1600" dirty="0"/>
              <a:t>создать необходимые условия для проявления творческой индивидуальности и развитию познавательной активности  учащихся;</a:t>
            </a:r>
          </a:p>
          <a:p>
            <a:pPr algn="just"/>
            <a:r>
              <a:rPr lang="ru-RU" sz="1600" dirty="0"/>
              <a:t>способствовать самореализации, формированию нравственной позиции и основ культуры общения, норм поведения, необходимых учащимся для построения межличностных отношений со сверстниками,  в семье, общественных местах;</a:t>
            </a:r>
          </a:p>
          <a:p>
            <a:pPr algn="just"/>
            <a:r>
              <a:rPr lang="ru-RU" sz="1600" dirty="0"/>
              <a:t>сформировать у учащихся сознательное отношение к сохранению собственного здоровья;</a:t>
            </a:r>
          </a:p>
          <a:p>
            <a:pPr algn="just"/>
            <a:r>
              <a:rPr lang="ru-RU" sz="1600" dirty="0"/>
              <a:t>создать необходимые условия для воспитания у учащихся патриотизма; гражданской позиции, умения отстаивать свои интересы цивилизованным путем. </a:t>
            </a:r>
          </a:p>
          <a:p>
            <a:pPr>
              <a:buFont typeface="Wingdings 3" pitchFamily="18" charset="2"/>
              <a:buNone/>
            </a:pPr>
            <a:endParaRPr lang="ru-RU" sz="1600" dirty="0"/>
          </a:p>
          <a:p>
            <a:endParaRPr lang="ru-RU" sz="1600" dirty="0"/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1"/>
          <p:cNvSpPr>
            <a:spLocks noGrp="1"/>
          </p:cNvSpPr>
          <p:nvPr>
            <p:ph idx="1"/>
          </p:nvPr>
        </p:nvSpPr>
        <p:spPr>
          <a:xfrm>
            <a:off x="179513" y="188913"/>
            <a:ext cx="8784976" cy="50402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1600" b="1" dirty="0" smtClean="0"/>
              <a:t>Основными </a:t>
            </a:r>
            <a:r>
              <a:rPr lang="ru-RU" sz="1600" b="1" dirty="0"/>
              <a:t>направлениями воспитательной работы являются</a:t>
            </a:r>
            <a:r>
              <a:rPr lang="ru-RU" sz="1600" dirty="0"/>
              <a:t>: </a:t>
            </a:r>
            <a:r>
              <a:rPr lang="ru-RU" sz="1600" dirty="0" smtClean="0"/>
              <a:t>гражданско-патриотическое; духовно- </a:t>
            </a:r>
            <a:r>
              <a:rPr lang="ru-RU" sz="1600" dirty="0"/>
              <a:t>нравственное</a:t>
            </a:r>
            <a:r>
              <a:rPr lang="ru-RU" sz="1600" dirty="0" smtClean="0"/>
              <a:t>; </a:t>
            </a:r>
            <a:r>
              <a:rPr lang="ru-RU" sz="1600" dirty="0"/>
              <a:t>воспитание здорового образа жизни</a:t>
            </a:r>
            <a:r>
              <a:rPr lang="ru-RU" sz="2800" dirty="0"/>
              <a:t>.</a:t>
            </a:r>
          </a:p>
          <a:p>
            <a:pPr algn="just">
              <a:buFont typeface="Wingdings 3" pitchFamily="18" charset="2"/>
              <a:buNone/>
            </a:pPr>
            <a:r>
              <a:rPr lang="ru-RU" sz="1600" b="1" dirty="0"/>
              <a:t>Воспитание осуществляется  с помощью: </a:t>
            </a:r>
            <a:r>
              <a:rPr lang="ru-RU" sz="1600" dirty="0" smtClean="0"/>
              <a:t>уроков </a:t>
            </a:r>
            <a:r>
              <a:rPr lang="ru-RU" sz="1600" dirty="0"/>
              <a:t>общеобразовательного цикла; </a:t>
            </a:r>
            <a:r>
              <a:rPr lang="ru-RU" sz="1600" dirty="0" smtClean="0"/>
              <a:t>внеклассной </a:t>
            </a:r>
            <a:r>
              <a:rPr lang="ru-RU" sz="1600" dirty="0"/>
              <a:t>деятельности; </a:t>
            </a:r>
            <a:r>
              <a:rPr lang="ru-RU" sz="1600" dirty="0" smtClean="0"/>
              <a:t>внешкольной </a:t>
            </a:r>
            <a:r>
              <a:rPr lang="ru-RU" sz="1600" dirty="0"/>
              <a:t>деятельности;</a:t>
            </a:r>
          </a:p>
          <a:p>
            <a:pPr algn="just">
              <a:buFont typeface="Wingdings 3" pitchFamily="18" charset="2"/>
              <a:buNone/>
            </a:pPr>
            <a:r>
              <a:rPr lang="ru-RU" sz="1600" b="1" dirty="0"/>
              <a:t>Воспитательная деятельность включает в себя</a:t>
            </a:r>
            <a:r>
              <a:rPr lang="ru-RU" sz="1600" b="1" dirty="0" smtClean="0"/>
              <a:t>:</a:t>
            </a:r>
            <a:r>
              <a:rPr lang="ru-RU" sz="1600" dirty="0" smtClean="0"/>
              <a:t> </a:t>
            </a:r>
            <a:r>
              <a:rPr lang="ru-RU" sz="1600" dirty="0"/>
              <a:t>общешкольные праздники  и мероприятия; </a:t>
            </a:r>
            <a:r>
              <a:rPr lang="ru-RU" sz="1600" dirty="0" smtClean="0"/>
              <a:t>деятельность </a:t>
            </a:r>
            <a:r>
              <a:rPr lang="ru-RU" sz="1600" dirty="0"/>
              <a:t>ученического самоуправления; </a:t>
            </a:r>
            <a:r>
              <a:rPr lang="ru-RU" sz="1600" dirty="0" smtClean="0"/>
              <a:t>посещение </a:t>
            </a:r>
            <a:r>
              <a:rPr lang="ru-RU" sz="1600" dirty="0"/>
              <a:t>детьми учреждений дополнительного образования; </a:t>
            </a:r>
            <a:r>
              <a:rPr lang="ru-RU" sz="1600" dirty="0" smtClean="0"/>
              <a:t>создание </a:t>
            </a:r>
            <a:r>
              <a:rPr lang="ru-RU" sz="1600" dirty="0"/>
              <a:t>безопасных условий жизнедеятельности учащихся; </a:t>
            </a:r>
            <a:r>
              <a:rPr lang="ru-RU" sz="1600" dirty="0" smtClean="0"/>
              <a:t>социальную </a:t>
            </a:r>
            <a:r>
              <a:rPr lang="ru-RU" sz="1600" dirty="0"/>
              <a:t>работу с учащимися; </a:t>
            </a:r>
            <a:r>
              <a:rPr lang="ru-RU" sz="1600" dirty="0" smtClean="0"/>
              <a:t>физкультурно-оздоровительную </a:t>
            </a:r>
            <a:r>
              <a:rPr lang="ru-RU" sz="1600" dirty="0"/>
              <a:t>работу и др.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Lucida Sans Unicode"/>
              </a:rPr>
              <a:t>Важное место в воспитательной системе школы занимают общешкольные мероприятия. Некоторые из них носят традиционный характер и являются эффективным воспитательным средством, способствуют развитию личности детей, их познавательных и творческих возможностей: «День знаний», «День учителя», «День Матери», «Перевыборы» в актив детской организации,  «День пожилого человека», , «Новогодний карнавал», конкурсы рисунков, плакатов и школьных уголков, «Последний звонок»; акции: «Поздравительная открытка», «Неделя добра», «Скажи, нет!», «Здоровый образ жизни», «Спорт против наркотиков», «День инвалида», постоянно оформляются  выставки к юбилейным датам.</a:t>
            </a:r>
            <a:endParaRPr lang="ru-RU" sz="1600" dirty="0">
              <a:latin typeface="Lucida Sans Unicod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5719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1600" dirty="0" smtClean="0">
                <a:latin typeface="Lucida Sans Unicode" charset="0"/>
              </a:rPr>
              <a:t>Воспитательная система реализуется через работу детских организаций: «Поколение NEХT» (5-9 </a:t>
            </a:r>
            <a:r>
              <a:rPr lang="ru-RU" sz="1600" dirty="0" err="1" smtClean="0">
                <a:latin typeface="Lucida Sans Unicode" charset="0"/>
              </a:rPr>
              <a:t>кл</a:t>
            </a:r>
            <a:r>
              <a:rPr lang="ru-RU" sz="1600" dirty="0" smtClean="0">
                <a:latin typeface="Lucida Sans Unicode" charset="0"/>
              </a:rPr>
              <a:t>.) и «Радуга» (1-4 </a:t>
            </a:r>
            <a:r>
              <a:rPr lang="ru-RU" sz="1600" dirty="0" err="1" smtClean="0">
                <a:latin typeface="Lucida Sans Unicode" charset="0"/>
              </a:rPr>
              <a:t>кл</a:t>
            </a:r>
            <a:r>
              <a:rPr lang="ru-RU" sz="1600" dirty="0" smtClean="0">
                <a:latin typeface="Lucida Sans Unicode" charset="0"/>
              </a:rPr>
              <a:t>.), по программам:  </a:t>
            </a:r>
          </a:p>
          <a:p>
            <a:pPr algn="just" eaLnBrk="1" hangingPunct="1"/>
            <a:r>
              <a:rPr lang="ru-RU" sz="1600" dirty="0" smtClean="0">
                <a:latin typeface="Lucida Sans Unicode" charset="0"/>
              </a:rPr>
              <a:t>«Программа воспитания и социализации учащихся на уровне основного общего образования»,  «Духовно – нравственное воспитание».</a:t>
            </a:r>
            <a:endParaRPr lang="ru-RU" sz="1600" dirty="0">
              <a:latin typeface="Lucida Sans Unicode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7663" y="-287338"/>
            <a:ext cx="8229600" cy="437307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9525" y="1060450"/>
            <a:ext cx="8639983" cy="280076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Lucida Sans Unicode"/>
              </a:rPr>
              <a:t>Важное место в воспитательной системе школы занимают общешкольные мероприятия. Некоторые из них носят традиционный характер и являются эффективным воспитательным средством. Эти мероприятия способствует развитию личности детей, их познавательных и творческих возможностей: «День знаний», «День учителя», «День Матери», «Перевыборы» в актив детской организации,  «День пожилого человека», , «Новогодний карнавал», конкурсы рисунков, плакатов и школьных уголков, конкурсы стихов и детского творчества «Горжусь городом Белово», «Последний звонок»; акции: «Поздравительная открытка», «Неделя добра», «Скажи, нет!», «Здоровый образ жизни», «Спорт против наркотиков», «День инвалида», постоянно оформляются  выставки к юбилейным датам.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653" y="4083379"/>
            <a:ext cx="8050525" cy="135421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r>
              <a:rPr lang="ru-RU" sz="1600" b="1" dirty="0">
                <a:latin typeface="Lucida Sans Unicode"/>
              </a:rPr>
              <a:t>В школе на протяжении пяти лет действуют кружки и студии: «Вокальная студия», «</a:t>
            </a:r>
            <a:r>
              <a:rPr lang="ru-RU" sz="1600" b="1" dirty="0" err="1">
                <a:latin typeface="Lucida Sans Unicode"/>
              </a:rPr>
              <a:t>Изонить</a:t>
            </a:r>
            <a:r>
              <a:rPr lang="ru-RU" sz="1600" b="1" dirty="0">
                <a:latin typeface="Lucida Sans Unicode"/>
              </a:rPr>
              <a:t>», «Детский фитнес», «Праздники, традиции и ремесла народов России», вокально-инструментальный ансамбль «</a:t>
            </a:r>
            <a:r>
              <a:rPr lang="ru-RU" sz="1600" b="1" dirty="0" err="1">
                <a:latin typeface="Lucida Sans Unicode"/>
              </a:rPr>
              <a:t>Скоморошка</a:t>
            </a:r>
            <a:r>
              <a:rPr lang="ru-RU" sz="1600" b="1" dirty="0">
                <a:latin typeface="Arial"/>
              </a:rPr>
              <a:t>», компьютерный клуб «Логика», в которых занимаются 170 учащихся.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1674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1"/>
          <p:cNvSpPr>
            <a:spLocks noGrp="1"/>
          </p:cNvSpPr>
          <p:nvPr>
            <p:ph idx="1"/>
          </p:nvPr>
        </p:nvSpPr>
        <p:spPr>
          <a:xfrm>
            <a:off x="179388" y="333375"/>
            <a:ext cx="8785225" cy="5673725"/>
          </a:xfrm>
        </p:spPr>
        <p:txBody>
          <a:bodyPr/>
          <a:lstStyle/>
          <a:p>
            <a:pPr algn="just"/>
            <a:r>
              <a:rPr lang="ru-RU" sz="1600" dirty="0"/>
              <a:t>В </a:t>
            </a:r>
            <a:r>
              <a:rPr lang="ru-RU" sz="1600" dirty="0" smtClean="0"/>
              <a:t>2016-2017 </a:t>
            </a:r>
            <a:r>
              <a:rPr lang="ru-RU" sz="1600" dirty="0"/>
              <a:t>учебном году проводилось тактическое учения по эвакуации. </a:t>
            </a:r>
          </a:p>
          <a:p>
            <a:pPr algn="just"/>
            <a:r>
              <a:rPr lang="ru-RU" sz="1600" dirty="0"/>
              <a:t>Традиционно в первой четверти проходил тематический месячник по ПДД «Внимание дети», в результате которого во всех классных коллективах начальной школы были составлены маршрутные листы «Безопасный путь от школы до дома», проведены экскурсии с детьми к опасным переходам на близлежащих улицах. Обновлен  состав отряда «ЮИД». Под руководством заместителя директора по ВР Кошкиной Л.В. активистами отряда созданы буклеты для учащихся, родителей и водителей по правилам безопасного поведения на дорогах.  Прошли беседы по ПДД и пожарной безопасности на классных часах с учащимися и родителями на родительских собраниях. </a:t>
            </a:r>
          </a:p>
          <a:p>
            <a:pPr algn="just"/>
            <a:r>
              <a:rPr lang="ru-RU" sz="1600" dirty="0"/>
              <a:t>Особое внимание уделяется здоровому образу жизни учащихся, проводятся соревнования, конкурсы, эстафеты. Ежегодно  учащиеся нашей школы принимают участие в осеннем легкоатлетическом кроссе города Белово. </a:t>
            </a:r>
          </a:p>
          <a:p>
            <a:pPr algn="just"/>
            <a:r>
              <a:rPr lang="ru-RU" sz="1600" dirty="0"/>
              <a:t>Проведены ряд мероприятий по предупреждению наркомании для учащихся и родителей: интернет – уроки в 6-9 классах, акция «Родительский урок», классные часы: «Вредные привычки», «Наше здоровье в наших руках», конкурсы плакатов и рисунков «Мир  без наркотиков», спортивные мероприятия под лозунгом «Спорт вместо наркотиков»;  разработан план физкультурно-оздоровительной деятельности школы  на учебный год.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818187"/>
          </a:xfrm>
        </p:spPr>
        <p:txBody>
          <a:bodyPr/>
          <a:lstStyle/>
          <a:p>
            <a:pPr algn="just"/>
            <a:r>
              <a:rPr lang="ru-RU" sz="1600" dirty="0"/>
              <a:t>В школе работают органы ученического самоуправления, учащиеся участвуют в управлении  и жизнедеятельности  нашего учебного заведения.	</a:t>
            </a:r>
          </a:p>
          <a:p>
            <a:pPr algn="just"/>
            <a:r>
              <a:rPr lang="ru-RU" sz="1600" dirty="0"/>
              <a:t>Цель деятельности детского юношеского объединения «Поколение </a:t>
            </a:r>
            <a:r>
              <a:rPr lang="en-US" sz="1600" dirty="0"/>
              <a:t>NEXT</a:t>
            </a:r>
            <a:r>
              <a:rPr lang="ru-RU" sz="1600" dirty="0"/>
              <a:t>»: формирование способностей   к самоорганизации, саморазвитию в интересах учащихся, школы и общества.</a:t>
            </a:r>
          </a:p>
          <a:p>
            <a:pPr algn="ctr">
              <a:buFont typeface="Wingdings 3" pitchFamily="18" charset="2"/>
              <a:buNone/>
            </a:pPr>
            <a:r>
              <a:rPr lang="ru-RU" sz="1600" b="1" dirty="0"/>
              <a:t>Задачи  школьного самоуправления:</a:t>
            </a:r>
          </a:p>
          <a:p>
            <a:pPr algn="just"/>
            <a:r>
              <a:rPr lang="ru-RU" sz="1600" dirty="0"/>
              <a:t>становление воспитательной системы через формирование единого общешкольного коллектива;</a:t>
            </a:r>
          </a:p>
          <a:p>
            <a:pPr algn="just"/>
            <a:r>
              <a:rPr lang="ru-RU" sz="1600" dirty="0"/>
              <a:t>приобщение личности к общечеловеческим ценностям, усвоение личностью социальных норм через участие в общественной жизни школы;</a:t>
            </a:r>
          </a:p>
          <a:p>
            <a:pPr algn="just"/>
            <a:r>
              <a:rPr lang="ru-RU" sz="1600" dirty="0"/>
              <a:t>создание условий для самовыражения, самоутверждения и реализации каждой личности через представление широкого выбора направлений и видов деятельности;</a:t>
            </a:r>
          </a:p>
          <a:p>
            <a:pPr algn="just"/>
            <a:r>
              <a:rPr lang="ru-RU" sz="1600" dirty="0"/>
              <a:t>развитие творчества, инициативы, формирование активной преобразующей гражданской позиции школьников;</a:t>
            </a:r>
          </a:p>
          <a:p>
            <a:pPr algn="just"/>
            <a:r>
              <a:rPr lang="ru-RU" sz="1600" dirty="0"/>
              <a:t>создание условий для развития отношений, заботы друг о друге, о школе, о младших, взаимоуважение детей и взрослых.</a:t>
            </a:r>
          </a:p>
          <a:p>
            <a:pPr algn="just"/>
            <a:endParaRPr lang="ru-RU" sz="1600" dirty="0"/>
          </a:p>
          <a:p>
            <a:pPr algn="just">
              <a:buFont typeface="Wingdings 3" pitchFamily="18" charset="2"/>
              <a:buNone/>
            </a:pPr>
            <a:r>
              <a:rPr lang="ru-RU" sz="1600" dirty="0"/>
              <a:t>Основными направлениями деятельности детской организации являются: наука и образование, досуг и общение, забота и труд, спорт и здоровье, пресс – центр.</a:t>
            </a:r>
          </a:p>
          <a:p>
            <a:pPr algn="just">
              <a:buFont typeface="Wingdings 3" pitchFamily="18" charset="2"/>
              <a:buNone/>
            </a:pPr>
            <a:r>
              <a:rPr lang="ru-RU" sz="1600" dirty="0"/>
              <a:t>В детскую организацию входят все учащиеся  5- 9 классов. 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5818187"/>
          </a:xfrm>
        </p:spPr>
        <p:txBody>
          <a:bodyPr/>
          <a:lstStyle/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школе работают органы ученического самоуправления, учащиеся участвуют в управлении  и жизнедеятельности  нашего учебного заведения.	</a:t>
            </a:r>
          </a:p>
          <a:p>
            <a:pPr algn="just"/>
            <a:r>
              <a:rPr lang="ru-RU" sz="1600" dirty="0"/>
              <a:t>Цель деятельности детского юношеского объединения «Поколение </a:t>
            </a:r>
            <a:r>
              <a:rPr lang="en-US" sz="1600" dirty="0"/>
              <a:t>NEXT</a:t>
            </a:r>
            <a:r>
              <a:rPr lang="ru-RU" sz="1600" dirty="0"/>
              <a:t>»: формирование способностей   к самоорганизации, саморазвитию в интересах учащихся, школы и общества.</a:t>
            </a:r>
          </a:p>
          <a:p>
            <a:pPr algn="ctr">
              <a:buFont typeface="Wingdings 3" pitchFamily="18" charset="2"/>
              <a:buNone/>
            </a:pPr>
            <a:r>
              <a:rPr lang="ru-RU" sz="1600" b="1" dirty="0"/>
              <a:t>Задачи  школьного самоуправления:</a:t>
            </a:r>
          </a:p>
          <a:p>
            <a:pPr algn="just"/>
            <a:r>
              <a:rPr lang="ru-RU" sz="1600" dirty="0"/>
              <a:t>становление воспитательной системы через формирование единого общешкольного коллектива;</a:t>
            </a:r>
          </a:p>
          <a:p>
            <a:pPr algn="just"/>
            <a:r>
              <a:rPr lang="ru-RU" sz="1600" dirty="0"/>
              <a:t>приобщение личности к общечеловеческим ценностям, усвоение личностью социальных норм через участие в общественной жизни школы;</a:t>
            </a:r>
          </a:p>
          <a:p>
            <a:pPr algn="just"/>
            <a:r>
              <a:rPr lang="ru-RU" sz="1600" dirty="0"/>
              <a:t>создание условий для самовыражения, самоутверждения и реализации каждой личности через представление широкого выбора направлений и видов деятельности;</a:t>
            </a:r>
          </a:p>
          <a:p>
            <a:pPr algn="just"/>
            <a:r>
              <a:rPr lang="ru-RU" sz="1600" dirty="0"/>
              <a:t>развитие творчества, инициативы, формирование активной преобразующей гражданской позиции школьников;</a:t>
            </a:r>
          </a:p>
          <a:p>
            <a:pPr algn="just"/>
            <a:r>
              <a:rPr lang="ru-RU" sz="1600" dirty="0"/>
              <a:t>создание условий для развития отношений, заботы друг о друге, о школе, о младших, взаимоуважение детей и взрослых.</a:t>
            </a:r>
          </a:p>
          <a:p>
            <a:pPr algn="just"/>
            <a:endParaRPr lang="ru-RU" sz="1600" dirty="0"/>
          </a:p>
          <a:p>
            <a:pPr algn="just">
              <a:buFont typeface="Wingdings 3" pitchFamily="18" charset="2"/>
              <a:buNone/>
            </a:pPr>
            <a:r>
              <a:rPr lang="ru-RU" sz="1600" dirty="0"/>
              <a:t>Основными направлениями деятельности детской организации являются: наука и образование, досуг и общение, забота и труд, спорт и здоровье, пресс – центр.</a:t>
            </a:r>
          </a:p>
          <a:p>
            <a:pPr algn="just">
              <a:buFont typeface="Wingdings 3" pitchFamily="18" charset="2"/>
              <a:buNone/>
            </a:pPr>
            <a:r>
              <a:rPr lang="ru-RU" sz="1600" dirty="0"/>
              <a:t>В детскую организацию входят все учащиеся  5- 9 классов. </a:t>
            </a:r>
            <a:endParaRPr lang="ru-RU" dirty="0"/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8064128" cy="41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«ПОКОЛЕНИЕ  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NEXT»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228600"/>
            <a:ext cx="7776864" cy="1760240"/>
          </a:xfrm>
        </p:spPr>
        <p:txBody>
          <a:bodyPr wrap="square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организация «РАДУГА»</a:t>
            </a:r>
            <a:b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(1-4 классы)</a:t>
            </a:r>
            <a:r>
              <a:rPr lang="ru-RU" sz="2400" dirty="0">
                <a:solidFill>
                  <a:srgbClr val="3366FF"/>
                </a:solidFill>
              </a:rPr>
              <a:t/>
            </a:r>
            <a:br>
              <a:rPr lang="ru-RU" sz="2400" dirty="0">
                <a:solidFill>
                  <a:srgbClr val="3366FF"/>
                </a:solidFill>
              </a:rPr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3543300" cy="5360988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300" b="1" dirty="0"/>
              <a:t>НАШ ДЕВИЗ: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b="1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Радуга-дуга,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всех нас собрала!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Мы - дружные,  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активные,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всегда миролюбивые.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Учимся на «5»,</a:t>
            </a:r>
            <a:endParaRPr lang="ru-RU" sz="24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/>
              <a:t>любим побеждать!</a:t>
            </a:r>
            <a:endParaRPr lang="ru-RU" sz="2300" dirty="0"/>
          </a:p>
        </p:txBody>
      </p:sp>
      <p:pic>
        <p:nvPicPr>
          <p:cNvPr id="89092" name="Picture 5" descr="E:\надо\SAM_07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1916113"/>
            <a:ext cx="4176712" cy="3133725"/>
          </a:xfrm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064896" cy="778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Основные направления деятельности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детской организации «Радуга» (1 – 4 классы)</a:t>
            </a:r>
          </a:p>
        </p:txBody>
      </p:sp>
      <p:sp>
        <p:nvSpPr>
          <p:cNvPr id="91139" name="Содержимое 1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327650"/>
          </a:xfrm>
        </p:spPr>
        <p:txBody>
          <a:bodyPr/>
          <a:lstStyle/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№1. «Наш дом Россия»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патриотическое направление. Воспитание чувства гордости за свою родину и за свой народ, уважения к его великим свершениям и достойным страницам прошлого.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№2. «В здоровом теле – здоровый дух»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спортивно - оздоровительное направление. Пропаганда здорового образа жизни, через проведение ежегодных традиционных спортивных мероприятий. 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№3. «Семейные радости» -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семейное направление.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Учимся любить и уважать родных и близких и сохранять семейные традиции.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№4. «Живи, Земля!»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экологическое направление. Воспитание бережного отношения к природе: акция «чистый поселок», субботники по уборке территории школы, экологические экскурсии, викторины, конкурсы. 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№5. «Ужасно интересно все то, что не известно»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интеллектуальное направление. Участие в городских, областных, всероссийских  конкурсах и олимпиадах, в конференции исследовательских работ «маленькая дверь в большой мир». 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№6. «От прекрасного к доброму»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эстетическое направление. Умение видеть, любить и ценить прекрасное в людях и окружающем мире.</a:t>
            </a:r>
          </a:p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Тропинка №7. «Радуга добрых дел»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духовно-нравственное направление. Формирование духовных ценностей, нравственных качеств.</a:t>
            </a:r>
          </a:p>
          <a:p>
            <a:pPr eaLnBrk="1" hangingPunct="1">
              <a:buFont typeface="Wingdings 3" pitchFamily="18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Традиционные  школьные мероприятия</a:t>
            </a:r>
          </a:p>
        </p:txBody>
      </p:sp>
      <p:sp>
        <p:nvSpPr>
          <p:cNvPr id="77827" name="Заголовок 1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7929563" cy="2868612"/>
          </a:xfrm>
        </p:spPr>
        <p:txBody>
          <a:bodyPr/>
          <a:lstStyle/>
          <a:p>
            <a:pPr marR="0" algn="l" eaLnBrk="1" hangingPunct="1"/>
            <a:r>
              <a:rPr lang="ru-RU" dirty="0"/>
              <a:t>-Выставки детского творчества</a:t>
            </a:r>
            <a:br>
              <a:rPr lang="ru-RU" dirty="0"/>
            </a:br>
            <a:r>
              <a:rPr lang="ru-RU" dirty="0"/>
              <a:t>-Международный женский день -8 марта</a:t>
            </a:r>
            <a:br>
              <a:rPr lang="ru-RU" dirty="0"/>
            </a:br>
            <a:r>
              <a:rPr lang="ru-RU" dirty="0"/>
              <a:t>-Тематические концерты</a:t>
            </a:r>
            <a:br>
              <a:rPr lang="ru-RU" dirty="0"/>
            </a:br>
            <a:r>
              <a:rPr lang="ru-RU" dirty="0"/>
              <a:t>-Защита проектов</a:t>
            </a:r>
            <a:br>
              <a:rPr lang="ru-RU" dirty="0"/>
            </a:br>
            <a:r>
              <a:rPr lang="ru-RU" dirty="0"/>
              <a:t>-Новогодние представления</a:t>
            </a:r>
            <a:br>
              <a:rPr lang="ru-RU" dirty="0"/>
            </a:br>
            <a:r>
              <a:rPr lang="ru-RU" dirty="0"/>
              <a:t>-Последний звонок</a:t>
            </a:r>
          </a:p>
          <a:p>
            <a:pPr marR="0" algn="l" eaLnBrk="1" hangingPunct="1"/>
            <a:r>
              <a:rPr lang="ru-RU" dirty="0"/>
              <a:t>-Фестиваль патриотической песни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E:\Новая лицензия\20120523_0748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4263" y="476250"/>
            <a:ext cx="3559175" cy="5832475"/>
          </a:xfrm>
          <a:ln>
            <a:prstDash val="solid"/>
          </a:ln>
        </p:spPr>
      </p:pic>
      <p:pic>
        <p:nvPicPr>
          <p:cNvPr id="522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476672"/>
            <a:ext cx="374441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7030A0"/>
                </a:solidFill>
                <a:latin typeface="Lucida Sans Unicode" charset="0"/>
              </a:rPr>
              <a:t>Ключевые ценности программ, мероприятия: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777900"/>
          </a:xfrm>
        </p:spPr>
        <p:txBody>
          <a:bodyPr/>
          <a:lstStyle/>
          <a:p>
            <a:pPr algn="ctr"/>
            <a:r>
              <a:rPr lang="ru-RU" dirty="0" smtClean="0"/>
              <a:t>Субботники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Экологическое воспитание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5890" name="Picture 2" descr="Мероприятия экологического направ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4970092" cy="3717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Акция «Вместе ярче»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5778" name="Picture 2" descr="Акция &quot;Вместе, ярч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043228" cy="3024336"/>
          </a:xfrm>
          <a:prstGeom prst="rect">
            <a:avLst/>
          </a:prstGeom>
          <a:noFill/>
        </p:spPr>
      </p:pic>
      <p:pic>
        <p:nvPicPr>
          <p:cNvPr id="75780" name="Picture 4" descr="Акция &quot;Вместе, ярч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04322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714004"/>
          </a:xfrm>
        </p:spPr>
        <p:txBody>
          <a:bodyPr/>
          <a:lstStyle/>
          <a:p>
            <a:r>
              <a:rPr lang="ru-RU" dirty="0" smtClean="0"/>
              <a:t>      </a:t>
            </a:r>
            <a:r>
              <a:rPr lang="ru-RU" sz="1600" dirty="0" smtClean="0"/>
              <a:t>  Областные экологические акции: </a:t>
            </a:r>
          </a:p>
          <a:p>
            <a:r>
              <a:rPr lang="ru-RU" sz="1600" dirty="0" smtClean="0"/>
              <a:t> «Соберем. Сдадим. Переработаем» под девизом: «Мы за чистый Кузбасс!»</a:t>
            </a:r>
          </a:p>
          <a:p>
            <a:r>
              <a:rPr lang="ru-RU" sz="1600" dirty="0" smtClean="0"/>
              <a:t>«Час Земли»</a:t>
            </a:r>
          </a:p>
          <a:p>
            <a:r>
              <a:rPr lang="ru-RU" sz="1600" dirty="0" smtClean="0"/>
              <a:t>Конкурс рисунков на экологическую тему</a:t>
            </a:r>
          </a:p>
          <a:p>
            <a:endParaRPr lang="ru-RU" sz="1600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48482" name="Picture 2" descr="Мы за чистый Кузбасс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01376" cy="3067831"/>
          </a:xfrm>
          <a:prstGeom prst="rect">
            <a:avLst/>
          </a:prstGeom>
          <a:noFill/>
        </p:spPr>
      </p:pic>
      <p:pic>
        <p:nvPicPr>
          <p:cNvPr id="148484" name="Picture 4" descr="Мероприятия в рамках года эколог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017795" cy="300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3754760" cy="4525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Урок Добра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58722" name="Picture 2" descr="Акция - &quot;Безопасность на льд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480" y="1628800"/>
            <a:ext cx="3946960" cy="2952328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716016" y="332656"/>
            <a:ext cx="3682752" cy="114300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Акция «Безопасность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льду»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&quot;Урок доброты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628800"/>
            <a:ext cx="404322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866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Lucida Sans Unicode" charset="0"/>
              </a:rPr>
              <a:t>Воспитание гражданственности, патриотизма, уважения к правам, свободам и обязанностям человека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Фестиваль патриотической песни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5410" name="Picture 2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04456" cy="5417882"/>
          </a:xfrm>
          <a:prstGeom prst="rect">
            <a:avLst/>
          </a:prstGeom>
          <a:noFill/>
        </p:spPr>
      </p:pic>
      <p:pic>
        <p:nvPicPr>
          <p:cNvPr id="145412" name="Picture 4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947" y="1484784"/>
            <a:ext cx="413949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Фестиваль патриотической песни «Ромашковая Русь»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7698" name="Picture 2" descr="Военно-патриотический месяч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139495" cy="3096344"/>
          </a:xfrm>
          <a:prstGeom prst="rect">
            <a:avLst/>
          </a:prstGeom>
          <a:noFill/>
        </p:spPr>
      </p:pic>
      <p:pic>
        <p:nvPicPr>
          <p:cNvPr id="157700" name="Picture 4" descr="Военно-патриотический месяч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281" y="1700808"/>
            <a:ext cx="413949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Урок мужества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3602" name="Picture 2" descr="Военно-патриотический месяч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644" y="1297274"/>
            <a:ext cx="5641652" cy="421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921916"/>
          </a:xfrm>
        </p:spPr>
        <p:txBody>
          <a:bodyPr/>
          <a:lstStyle/>
          <a:p>
            <a:r>
              <a:rPr lang="ru-RU" sz="1600" dirty="0" smtClean="0"/>
              <a:t>Интересно проведена встреча 27.02.2017г. для учащихся 1-4 классов с курсантом Губернаторской кадетской школы полиции (ГБКОУ «ГКШИП»), Сидоровым Сергеем в звании младший сержант, который рассказал о буднях курсанта.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Встреча с интересными людьми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4626" name="Picture 2" descr="Военно-патриотический месяч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5173002" cy="3869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746750"/>
          </a:xfrm>
        </p:spPr>
        <p:txBody>
          <a:bodyPr/>
          <a:lstStyle/>
          <a:p>
            <a:pPr marL="0" indent="34290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МБОУ ООШ №23 города Белово расположена в  поселке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Грамотеино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Уровень материально-технического обеспечения школы высок и соответствует современным требованиям. </a:t>
            </a:r>
          </a:p>
          <a:p>
            <a:pPr marL="0" indent="34290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Территория школы благоустроена, по периметру ограждена забором и составляет 13720 м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Ежегодно проводятся мероприятия по озеленению территории школы.</a:t>
            </a:r>
          </a:p>
          <a:p>
            <a:pPr marL="0" indent="342900" algn="just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Окружающая школу социальная среда оценивается как благоприятная и позволяет наладить взаимодействие с образовательными и культурными учреждениями посёлка. Дополнительному образованию учащихся способствует КЦ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МОУ ДОД Детская школа искусств №12, МОУ ДОД Детская художественная школа №3, подростковый клуб «Юность».</a:t>
            </a:r>
          </a:p>
          <a:p>
            <a:pPr marL="0" indent="342900" algn="just"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МБОУ ООШ №23 активно сотрудничает  со спортивным комплексом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Грамотеинский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учащиеся школы посещают секции по хоккею, футболу, фигурному катанию, плаванию, легкой атлетике и т.д. В школе обучается футбольная команда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класс). </a:t>
            </a:r>
          </a:p>
          <a:p>
            <a:pPr marL="0" indent="342900">
              <a:buFont typeface="Wingdings 3" pitchFamily="18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Митинги у стелы: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День неизвестного солдата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День защитника Отечества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6674" name="Picture 2" descr="Военно-патриотический месяч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9456"/>
            <a:ext cx="5400600" cy="4039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Зарница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5650" name="Picture 2" descr="Военно-патриотический месяч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1612"/>
            <a:ext cx="2813298" cy="2104348"/>
          </a:xfrm>
          <a:prstGeom prst="rect">
            <a:avLst/>
          </a:prstGeom>
          <a:noFill/>
        </p:spPr>
      </p:pic>
      <p:pic>
        <p:nvPicPr>
          <p:cNvPr id="155652" name="Picture 4" descr="Военно-патриотический месяч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1"/>
            <a:ext cx="3600400" cy="2693101"/>
          </a:xfrm>
          <a:prstGeom prst="rect">
            <a:avLst/>
          </a:prstGeom>
          <a:noFill/>
        </p:spPr>
      </p:pic>
      <p:pic>
        <p:nvPicPr>
          <p:cNvPr id="155654" name="Picture 6" descr="Военно-патриотический месяч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3"/>
            <a:ext cx="3744416" cy="2800825"/>
          </a:xfrm>
          <a:prstGeom prst="rect">
            <a:avLst/>
          </a:prstGeom>
          <a:noFill/>
        </p:spPr>
      </p:pic>
      <p:pic>
        <p:nvPicPr>
          <p:cNvPr id="155656" name="Picture 8" descr="Военно-патриотический месяч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000026"/>
            <a:ext cx="3029322" cy="2265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День Победы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6434" name="Picture 2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19779"/>
            <a:ext cx="3024336" cy="2262205"/>
          </a:xfrm>
          <a:prstGeom prst="rect">
            <a:avLst/>
          </a:prstGeom>
          <a:noFill/>
        </p:spPr>
      </p:pic>
      <p:pic>
        <p:nvPicPr>
          <p:cNvPr id="146436" name="Picture 4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952328" cy="2208343"/>
          </a:xfrm>
          <a:prstGeom prst="rect">
            <a:avLst/>
          </a:prstGeom>
          <a:noFill/>
        </p:spPr>
      </p:pic>
      <p:pic>
        <p:nvPicPr>
          <p:cNvPr id="146438" name="Picture 6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140968"/>
            <a:ext cx="3456384" cy="2585377"/>
          </a:xfrm>
          <a:prstGeom prst="rect">
            <a:avLst/>
          </a:prstGeom>
          <a:noFill/>
        </p:spPr>
      </p:pic>
      <p:pic>
        <p:nvPicPr>
          <p:cNvPr id="146440" name="Picture 8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212976"/>
            <a:ext cx="3055121" cy="228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Аллея памяти</a:t>
            </a:r>
            <a:endParaRPr lang="ru-RU" dirty="0"/>
          </a:p>
        </p:txBody>
      </p:sp>
      <p:pic>
        <p:nvPicPr>
          <p:cNvPr id="147458" name="Picture 2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728993" cy="2789288"/>
          </a:xfrm>
          <a:prstGeom prst="rect">
            <a:avLst/>
          </a:prstGeom>
          <a:noFill/>
        </p:spPr>
      </p:pic>
      <p:pic>
        <p:nvPicPr>
          <p:cNvPr id="147460" name="Picture 4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3"/>
            <a:ext cx="4248472" cy="3177859"/>
          </a:xfrm>
          <a:prstGeom prst="rect">
            <a:avLst/>
          </a:prstGeom>
          <a:noFill/>
        </p:spPr>
      </p:pic>
      <p:pic>
        <p:nvPicPr>
          <p:cNvPr id="147462" name="Picture 6" descr="С днем Победы!!!..Мы помним, мы гордимся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6632"/>
            <a:ext cx="2381250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 – нравственное воспитание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365104"/>
            <a:ext cx="8712968" cy="1281956"/>
          </a:xfrm>
        </p:spPr>
        <p:txBody>
          <a:bodyPr/>
          <a:lstStyle/>
          <a:p>
            <a:r>
              <a:rPr lang="ru-RU" sz="1600" dirty="0" smtClean="0"/>
              <a:t>Проведена викторина, посвященная 980-летию со дня основания Ярославом Мудрым в Киеве при Софийском соборе первой библиотеки Древней Руси. На мероприятии  присутствовал отец Владимир из Церкви преподобного Серафима </a:t>
            </a:r>
            <a:r>
              <a:rPr lang="ru-RU" sz="1600" dirty="0" err="1" smtClean="0"/>
              <a:t>Саровского</a:t>
            </a:r>
            <a:r>
              <a:rPr lang="ru-RU" sz="1600" dirty="0" smtClean="0"/>
              <a:t>, который принес и показал книги,   рассказал детям об этих экземплярах: о способах печати, о том, как писали книги, чем пропитывали листы, о способах переплета. Ребята впервые держали  в руках рукописную книгу: псалтырь, который начал печататься в 1640г. А также более поздние публикации: Сочинения Пушкина, 1882 г издания, Собрание сочинений Н.В.Гоголя 1902г. 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0532" name="Picture 4" descr="Викторина, посвященная 980-летию со дня основания первой библиотеки Древней Рус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6761"/>
            <a:ext cx="3888432" cy="2908549"/>
          </a:xfrm>
          <a:prstGeom prst="rect">
            <a:avLst/>
          </a:prstGeom>
          <a:noFill/>
        </p:spPr>
      </p:pic>
      <p:pic>
        <p:nvPicPr>
          <p:cNvPr id="150534" name="Picture 6" descr="Викторина, посвященная 980-летию со дня основания первой библиотеки Древней Рус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4017794" cy="300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8 марта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1554" name="Picture 2" descr="Праздничный концерт - 8 март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808312" cy="2100619"/>
          </a:xfrm>
          <a:prstGeom prst="rect">
            <a:avLst/>
          </a:prstGeom>
          <a:noFill/>
        </p:spPr>
      </p:pic>
      <p:pic>
        <p:nvPicPr>
          <p:cNvPr id="151556" name="Picture 4" descr="Праздничный концерт - 8 марта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2766319" cy="2069208"/>
          </a:xfrm>
          <a:prstGeom prst="rect">
            <a:avLst/>
          </a:prstGeom>
          <a:noFill/>
        </p:spPr>
      </p:pic>
      <p:pic>
        <p:nvPicPr>
          <p:cNvPr id="151558" name="Picture 6" descr="Праздничный концерт - 8 марта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01008"/>
            <a:ext cx="4043227" cy="3024336"/>
          </a:xfrm>
          <a:prstGeom prst="rect">
            <a:avLst/>
          </a:prstGeom>
          <a:noFill/>
        </p:spPr>
      </p:pic>
      <p:pic>
        <p:nvPicPr>
          <p:cNvPr id="151560" name="Picture 8" descr="Праздничный концерт - 8 марта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861048"/>
            <a:ext cx="346562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Ярмарка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2578" name="Picture 2" descr="Ярмар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43228" cy="3024336"/>
          </a:xfrm>
          <a:prstGeom prst="rect">
            <a:avLst/>
          </a:prstGeom>
          <a:noFill/>
        </p:spPr>
      </p:pic>
      <p:pic>
        <p:nvPicPr>
          <p:cNvPr id="152580" name="Picture 4" descr="Ярмар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206" y="1484784"/>
            <a:ext cx="404322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Масленица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9746" name="Picture 2" descr="Масленица пришла!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3273089" cy="2448272"/>
          </a:xfrm>
          <a:prstGeom prst="rect">
            <a:avLst/>
          </a:prstGeom>
          <a:noFill/>
        </p:spPr>
      </p:pic>
      <p:pic>
        <p:nvPicPr>
          <p:cNvPr id="159748" name="Picture 4" descr="Масленица пришла!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139496" cy="3096344"/>
          </a:xfrm>
          <a:prstGeom prst="rect">
            <a:avLst/>
          </a:prstGeom>
          <a:noFill/>
        </p:spPr>
      </p:pic>
      <p:pic>
        <p:nvPicPr>
          <p:cNvPr id="159750" name="Picture 6" descr="Масленица пришла!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340768"/>
            <a:ext cx="2695485" cy="2016224"/>
          </a:xfrm>
          <a:prstGeom prst="rect">
            <a:avLst/>
          </a:prstGeom>
          <a:noFill/>
        </p:spPr>
      </p:pic>
      <p:pic>
        <p:nvPicPr>
          <p:cNvPr id="159752" name="Picture 8" descr="Масленица пришла!!!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124744"/>
            <a:ext cx="279175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1"/>
          <p:cNvSpPr>
            <a:spLocks noGrp="1"/>
          </p:cNvSpPr>
          <p:nvPr>
            <p:ph idx="1"/>
          </p:nvPr>
        </p:nvSpPr>
        <p:spPr>
          <a:xfrm>
            <a:off x="457200" y="5084763"/>
            <a:ext cx="8229600" cy="922337"/>
          </a:xfrm>
        </p:spPr>
        <p:txBody>
          <a:bodyPr/>
          <a:lstStyle/>
          <a:p>
            <a:pPr algn="ctr"/>
            <a:r>
              <a:rPr lang="ru-RU" dirty="0"/>
              <a:t>Оказание посильной помощи участникам ВОВ и ветеранам педагогического труда</a:t>
            </a:r>
          </a:p>
        </p:txBody>
      </p:sp>
      <p:pic>
        <p:nvPicPr>
          <p:cNvPr id="66564" name="Picture 2" descr="F:\фотографии школьные\100KM320\100_1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8913"/>
            <a:ext cx="66135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Градообразующим предприятием микрорайона образовательного учреждения является ООО «Шахта «Грамотеинская»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pitchFamily="18" charset="2"/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 работает в режиме шестидневной недели со 2  по 9 классы,      1 классы обучаются в режиме пятидневной недели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Продолжительность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урока в 1 классах – 35 минут (первое полугодие),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минут (второе полугодие),  во 2-9 классах  – 45 минут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«ступенчатом» режиме обучения.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наполняемость классов  по школе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  Уставом  в школе действуют следующие формы получения образования: очная, индивидуальное обучение на дому.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Месячник по патриотическому воспитанию</a:t>
            </a:r>
          </a:p>
        </p:txBody>
      </p:sp>
      <p:pic>
        <p:nvPicPr>
          <p:cNvPr id="64515" name="Picture 4" descr="F:\фотографии школьные\100KM320\100_1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66135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F:\ФОТО КОБАДЕЕВА, 29 апреля\Новая папка\100_1399.JPG"/>
          <p:cNvPicPr>
            <a:picLocks noChangeAspect="1" noChangeArrowheads="1"/>
          </p:cNvPicPr>
          <p:nvPr/>
        </p:nvPicPr>
        <p:blipFill>
          <a:blip r:embed="rId3" cstate="print"/>
          <a:srcRect r="11430"/>
          <a:stretch>
            <a:fillRect/>
          </a:stretch>
        </p:blipFill>
        <p:spPr bwMode="auto">
          <a:xfrm>
            <a:off x="6508750" y="981075"/>
            <a:ext cx="26352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7030A0"/>
                </a:solidFill>
              </a:rPr>
              <a:t>отряд ЮИД</a:t>
            </a:r>
          </a:p>
        </p:txBody>
      </p:sp>
      <p:pic>
        <p:nvPicPr>
          <p:cNvPr id="69635" name="Picture 2" descr="C:\Documents and Settings\1\Рабочий стол\фотографии школьные\100KM320\100_1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857375"/>
            <a:ext cx="4357688" cy="3268663"/>
          </a:xfrm>
          <a:noFill/>
        </p:spPr>
      </p:pic>
      <p:pic>
        <p:nvPicPr>
          <p:cNvPr id="69636" name="Picture 3" descr="C:\Documents and Settings\1\Рабочий стол\фотографии школьные\100KM320\100_1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21075"/>
            <a:ext cx="444817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C:\Documents and Settings\1\Рабочий стол\фотографии школьные\100KM320\100_1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142875"/>
            <a:ext cx="454342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</a:rPr>
              <a:t>Совместная работа с инспектором ГИБДД, </a:t>
            </a:r>
            <a:r>
              <a:rPr lang="ru-RU" sz="2800" dirty="0" err="1">
                <a:solidFill>
                  <a:srgbClr val="7030A0"/>
                </a:solidFill>
              </a:rPr>
              <a:t>Кабадеевым</a:t>
            </a:r>
            <a:r>
              <a:rPr lang="ru-RU" sz="2800" dirty="0">
                <a:solidFill>
                  <a:srgbClr val="7030A0"/>
                </a:solidFill>
              </a:rPr>
              <a:t> Д.А</a:t>
            </a:r>
          </a:p>
        </p:txBody>
      </p:sp>
      <p:pic>
        <p:nvPicPr>
          <p:cNvPr id="70660" name="Picture 2" descr="F:\ФОТО КОБАДЕЕВА, 29 апреля\100_1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341438"/>
            <a:ext cx="66135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0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dirty="0">
                <a:solidFill>
                  <a:srgbClr val="7030A0"/>
                </a:solidFill>
              </a:rPr>
              <a:t>Мероприятия, направленные на  привитие у учащихся здорового образа жизни</a:t>
            </a:r>
          </a:p>
        </p:txBody>
      </p:sp>
      <p:pic>
        <p:nvPicPr>
          <p:cNvPr id="86020" name="Picture 5" descr="F:\фотографии школьные\100KM320\100_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73463"/>
            <a:ext cx="33797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138"/>
            <a:ext cx="8676456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Видео -  уроки </a:t>
            </a:r>
            <a:br>
              <a:rPr lang="ru-RU" dirty="0"/>
            </a:br>
            <a:r>
              <a:rPr lang="ru-RU" dirty="0"/>
              <a:t>«Это должен знать каждый»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7044" name="Picture 2" descr="C:\Users\Samsung\Desktop\ФОТО 2012\родительский урок\100_6969.JPG"/>
          <p:cNvPicPr>
            <a:picLocks noChangeAspect="1" noChangeArrowheads="1"/>
          </p:cNvPicPr>
          <p:nvPr/>
        </p:nvPicPr>
        <p:blipFill>
          <a:blip r:embed="rId2" cstate="print"/>
          <a:srcRect t="13063"/>
          <a:stretch>
            <a:fillRect/>
          </a:stretch>
        </p:blipFill>
        <p:spPr bwMode="auto">
          <a:xfrm>
            <a:off x="1331913" y="1844675"/>
            <a:ext cx="6357937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20668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Спортивное мероприятие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«Мы против наркотиков»</a:t>
            </a:r>
          </a:p>
        </p:txBody>
      </p:sp>
      <p:sp>
        <p:nvSpPr>
          <p:cNvPr id="8806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8068" name="Picture 2" descr="C:\Documents and Settings\1\Рабочий стол\фотографии школьные\100KM320\100_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6269037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7" descr="C:\Users\школа 23\Desktop\фото 13\100_9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838" y="1196975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1"/>
          <p:cNvSpPr>
            <a:spLocks noGrp="1"/>
          </p:cNvSpPr>
          <p:nvPr>
            <p:ph idx="1"/>
          </p:nvPr>
        </p:nvSpPr>
        <p:spPr>
          <a:xfrm>
            <a:off x="-1829962" y="1266676"/>
            <a:ext cx="8785225" cy="50403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z="2400" b="1" dirty="0"/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Результаты участия  учащихся школы  в муниципальных конкурсах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63" y="1493838"/>
            <a:ext cx="8218809" cy="434975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01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sz="4000" dirty="0">
                <a:solidFill>
                  <a:srgbClr val="7030A0"/>
                </a:solidFill>
              </a:rPr>
              <a:t>Мероприятия, направленные на  привитие у учащихся здорового образа жизни</a:t>
            </a:r>
          </a:p>
        </p:txBody>
      </p:sp>
      <p:pic>
        <p:nvPicPr>
          <p:cNvPr id="86020" name="Picture 5" descr="F:\фотографии школьные\100KM320\100_1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73463"/>
            <a:ext cx="33797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138"/>
            <a:ext cx="8676456" cy="1431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Видео -  уроки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«Это должен знать каждый»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7044" name="Picture 2" descr="C:\Users\Samsung\Desktop\ФОТО 2012\родительский урок\100_6969.JPG"/>
          <p:cNvPicPr>
            <a:picLocks noChangeAspect="1" noChangeArrowheads="1"/>
          </p:cNvPicPr>
          <p:nvPr/>
        </p:nvPicPr>
        <p:blipFill>
          <a:blip r:embed="rId2" cstate="print"/>
          <a:srcRect t="13063"/>
          <a:stretch>
            <a:fillRect/>
          </a:stretch>
        </p:blipFill>
        <p:spPr bwMode="auto">
          <a:xfrm>
            <a:off x="1331913" y="1844675"/>
            <a:ext cx="6357937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20668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Спортивное мероприятие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«Мы против наркотиков»</a:t>
            </a:r>
          </a:p>
        </p:txBody>
      </p:sp>
      <p:sp>
        <p:nvSpPr>
          <p:cNvPr id="88067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8068" name="Picture 2" descr="C:\Documents and Settings\1\Рабочий стол\фотографии школьные\100KM320\100_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6269037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7" descr="C:\Users\школа 23\Desktop\фото 13\100_9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838" y="1196975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331152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1800" b="1" i="1" u="sng" dirty="0">
                <a:latin typeface="Times New Roman" pitchFamily="18" charset="0"/>
                <a:cs typeface="Times New Roman" pitchFamily="18" charset="0"/>
              </a:rPr>
              <a:t>Цель работы школы</a:t>
            </a:r>
            <a:r>
              <a:rPr lang="ru-RU" sz="1800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условий, обеспечивающих качественное образование, воспитание и развитие социально-адаптивной личности, руководствующейся общечеловеческими ценностями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ПРИОРИТЕТНЫЕ НАПРАВЛЕНИЯ: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Повышение качества знаний.</a:t>
            </a:r>
          </a:p>
          <a:p>
            <a:pPr algn="ctr" eaLnBrk="1" hangingPunct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Профессиональное и личностное самоопределение учащихся.</a:t>
            </a:r>
          </a:p>
          <a:p>
            <a:pPr algn="ctr" eaLnBrk="1" hangingPunct="1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Патриотическое воспитание.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6642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  ШКОЛЫ: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Недостаточный уровень обеспечения условий для повышения качества образования, развития личности учащихся в соответствии с их образовательными потребностями и возможностями, противоречит личностному развитию, профессиональному самоопределению и формированию общей культуры учащихся в условиях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предпрофильного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обучения.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Охват учащихся горячим питанием:</a:t>
            </a:r>
          </a:p>
          <a:p>
            <a:r>
              <a:rPr lang="ru-RU" dirty="0"/>
              <a:t>одноразовое питание -</a:t>
            </a:r>
            <a:r>
              <a:rPr lang="ru-RU" dirty="0" smtClean="0"/>
              <a:t>196 </a:t>
            </a:r>
            <a:r>
              <a:rPr lang="ru-RU" dirty="0"/>
              <a:t>учащихся </a:t>
            </a:r>
            <a:r>
              <a:rPr lang="ru-RU" dirty="0" smtClean="0"/>
              <a:t>(57</a:t>
            </a:r>
            <a:r>
              <a:rPr lang="ru-RU" dirty="0"/>
              <a:t>%),</a:t>
            </a:r>
          </a:p>
          <a:p>
            <a:r>
              <a:rPr lang="ru-RU" dirty="0"/>
              <a:t>двухразовое питание - 33 учащихся (1%)</a:t>
            </a:r>
          </a:p>
          <a:p>
            <a:pPr>
              <a:buNone/>
            </a:pPr>
            <a:r>
              <a:rPr lang="ru-RU" dirty="0"/>
              <a:t>Буфетной продукцией пользуется – </a:t>
            </a:r>
            <a:r>
              <a:rPr lang="ru-RU" dirty="0" smtClean="0"/>
              <a:t>112 учащихся </a:t>
            </a:r>
            <a:r>
              <a:rPr lang="ru-RU"/>
              <a:t>(</a:t>
            </a:r>
            <a:r>
              <a:rPr lang="ru-RU" smtClean="0"/>
              <a:t>33%)</a:t>
            </a:r>
            <a:endParaRPr lang="ru-RU" dirty="0"/>
          </a:p>
          <a:p>
            <a:pPr>
              <a:buNone/>
            </a:pPr>
            <a:r>
              <a:rPr lang="ru-RU" dirty="0"/>
              <a:t>Общий охват питанием – 85%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/>
              <a:t>Организация питания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10082</TotalTime>
  <Words>8074</Words>
  <Application>Microsoft Office PowerPoint</Application>
  <PresentationFormat>Экран (4:3)</PresentationFormat>
  <Paragraphs>1585</Paragraphs>
  <Slides>90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Открытая</vt:lpstr>
      <vt:lpstr>ПУБЛИЧНЫЙ  ДОКЛАД   муниципального бюджетного общеобразовательного учреждения «Основная общеобразовательная  школа № 23 города  Белово»  Кемеровской области за 2016  - 2017 учебный год </vt:lpstr>
      <vt:lpstr>СОДЕРЖАНИЕ ДОКЛАДА- </vt:lpstr>
      <vt:lpstr>Слайд 3</vt:lpstr>
      <vt:lpstr>ВВЕДЕНИЕ</vt:lpstr>
      <vt:lpstr>Общая характеристика школы</vt:lpstr>
      <vt:lpstr>Слайд 6</vt:lpstr>
      <vt:lpstr>Слайд 7</vt:lpstr>
      <vt:lpstr>Слайд 8</vt:lpstr>
      <vt:lpstr>ПРОБЛЕМА  ШКОЛЫ: Недостаточный уровень обеспечения условий для повышения качества образования, развития личности учащихся в соответствии с их образовательными потребностями и возможностями, противоречит личностному развитию, профессиональному самоопределению и формированию общей культуры учащихся в условиях предпрофильного обучения. </vt:lpstr>
      <vt:lpstr>Задачи:</vt:lpstr>
      <vt:lpstr>Контингент обучающихся</vt:lpstr>
      <vt:lpstr>Сравнительный анализ контингента учащихся по учебным годам </vt:lpstr>
      <vt:lpstr>Слайд 13</vt:lpstr>
      <vt:lpstr>Слайд 14</vt:lpstr>
      <vt:lpstr>Структура управления  ОУ</vt:lpstr>
      <vt:lpstr>Слайд 16</vt:lpstr>
      <vt:lpstr>Слайд 17</vt:lpstr>
      <vt:lpstr>Социальное партнерство</vt:lpstr>
      <vt:lpstr>Кадровое обеспечение образовательного процесса </vt:lpstr>
      <vt:lpstr>Слайд 20</vt:lpstr>
      <vt:lpstr>  Анализируя вышеперечисленные данные, следует отметить что в МБОУ ООШ №23 города Белово работает высококвалифицированный педагогический коллектив (72% педагогов имеют квалификационную категорию). Средний возраст педагогов нашего образовательного учреждения составляет  47.6 лет. Достаточно высокий уровень квалификации педагогов, отсутствие текучести кадров позволяет коллективу стабильно  работать и решать учебно-воспитательные задачи.  По итогам аттестации в 2016-2017 учебном году получили высшую квалификационную категорию Седельникова С.О.,учитель музыки , первую квалификационную категорию получили  Соколова Л.Г., учитель начальных классов и Гелер Н.И., учитель биологии.               Стабильный высококвалифицированный педагогический коллектив школы обладает большим потенциалом  для реализации воспитательно-образовательных программ и внедрения инновационных проектов с целью повышения качества образования и подготовки учащихся к успешной социализации после окончания образовательного учреждения.    </vt:lpstr>
      <vt:lpstr>Учебно – материальная база костенкова</vt:lpstr>
      <vt:lpstr>Слайд 23</vt:lpstr>
      <vt:lpstr>Слайд 24</vt:lpstr>
      <vt:lpstr>Лицензия на осуществление медицинской деятельности</vt:lpstr>
      <vt:lpstr>Слайд 26</vt:lpstr>
      <vt:lpstr>Слайд 27</vt:lpstr>
      <vt:lpstr>Создание условий для реализации качественного образования и развития личности учащихся   </vt:lpstr>
      <vt:lpstr>Динамика успеваемости по школе за последние 4 года  </vt:lpstr>
      <vt:lpstr>Успеваемость учащихся по школе  за 2016 – 2017 учебный год</vt:lpstr>
      <vt:lpstr>Отличники</vt:lpstr>
      <vt:lpstr>ВПР </vt:lpstr>
      <vt:lpstr>Результаты  государственной  итоговой  аттестации выпускников основной школы за 2016 – 2017 учебный год:  </vt:lpstr>
      <vt:lpstr>Анализ результатов ГИА за 2016 – 2017 учебный год</vt:lpstr>
      <vt:lpstr>Сравнительный анализ  ГИА </vt:lpstr>
      <vt:lpstr>Слайд 36</vt:lpstr>
      <vt:lpstr>Слайд 37</vt:lpstr>
      <vt:lpstr> Результаты участия в олимпиадах и конкурсах  </vt:lpstr>
      <vt:lpstr>Результаты участия в олимпиадах и  конкурсах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Результаты участия в конкурсах и олимпиадах</vt:lpstr>
      <vt:lpstr>Слайд 49</vt:lpstr>
      <vt:lpstr>Слайд 50</vt:lpstr>
      <vt:lpstr>Анализ воспитательной работы  за 2016 – 2017 учебный год</vt:lpstr>
      <vt:lpstr>Слайд 52</vt:lpstr>
      <vt:lpstr>Слайд 53</vt:lpstr>
      <vt:lpstr>Слайд 54</vt:lpstr>
      <vt:lpstr>Слайд 55</vt:lpstr>
      <vt:lpstr>Слайд 56</vt:lpstr>
      <vt:lpstr>Детская организация «РАДУГА»  (1-4 классы) </vt:lpstr>
      <vt:lpstr>Основные направления деятельности  детской организации «Радуга» (1 – 4 классы)</vt:lpstr>
      <vt:lpstr>Традиционные  школьные мероприятия</vt:lpstr>
      <vt:lpstr>Ключевые ценности программ, мероприятия:</vt:lpstr>
      <vt:lpstr>Экологическое воспитание</vt:lpstr>
      <vt:lpstr>Акция «Вместе ярче»</vt:lpstr>
      <vt:lpstr>Слайд 63</vt:lpstr>
      <vt:lpstr>Урок Добра</vt:lpstr>
      <vt:lpstr>Воспитание гражданственности, патриотизма, уважения к правам, свободам и обязанностям человека </vt:lpstr>
      <vt:lpstr>Фестиваль патриотической песни</vt:lpstr>
      <vt:lpstr>Фестиваль патриотической песни «Ромашковая Русь»</vt:lpstr>
      <vt:lpstr>Урок мужества</vt:lpstr>
      <vt:lpstr>Встреча с интересными людьми</vt:lpstr>
      <vt:lpstr>Митинги у стелы: День неизвестного солдата День защитника Отечества</vt:lpstr>
      <vt:lpstr>Зарница</vt:lpstr>
      <vt:lpstr>День Победы</vt:lpstr>
      <vt:lpstr>Аллея памяти</vt:lpstr>
      <vt:lpstr>Духовно – нравственное воспитание</vt:lpstr>
      <vt:lpstr>Слайд 75</vt:lpstr>
      <vt:lpstr>8 марта</vt:lpstr>
      <vt:lpstr>Ярмарка</vt:lpstr>
      <vt:lpstr>Масленица</vt:lpstr>
      <vt:lpstr>Слайд 79</vt:lpstr>
      <vt:lpstr>Месячник по патриотическому воспитанию</vt:lpstr>
      <vt:lpstr>отряд ЮИД</vt:lpstr>
      <vt:lpstr>Совместная работа с инспектором ГИБДД, Кабадеевым Д.А</vt:lpstr>
      <vt:lpstr>Слайд 83</vt:lpstr>
      <vt:lpstr>Видео -  уроки  «Это должен знать каждый»</vt:lpstr>
      <vt:lpstr>Спортивное мероприятие   «Мы против наркотиков»</vt:lpstr>
      <vt:lpstr>Результаты участия  учащихся школы  в муниципальных конкурсах</vt:lpstr>
      <vt:lpstr>Слайд 87</vt:lpstr>
      <vt:lpstr>Видео -  уроки  «Это должен знать каждый»</vt:lpstr>
      <vt:lpstr>Спортивное мероприятие   «Мы против наркотиков»</vt:lpstr>
      <vt:lpstr>Организация питания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Ивановна</dc:creator>
  <cp:lastModifiedBy>Direktor</cp:lastModifiedBy>
  <cp:revision>853</cp:revision>
  <dcterms:created xsi:type="dcterms:W3CDTF">2010-09-09T04:13:03Z</dcterms:created>
  <dcterms:modified xsi:type="dcterms:W3CDTF">2017-10-11T04:17:55Z</dcterms:modified>
</cp:coreProperties>
</file>